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256" r:id="rId2"/>
    <p:sldId id="263" r:id="rId3"/>
    <p:sldId id="264" r:id="rId4"/>
    <p:sldId id="265" r:id="rId5"/>
    <p:sldId id="266" r:id="rId6"/>
    <p:sldId id="267" r:id="rId7"/>
    <p:sldId id="268" r:id="rId8"/>
    <p:sldId id="269" r:id="rId9"/>
    <p:sldId id="271" r:id="rId10"/>
    <p:sldId id="272" r:id="rId11"/>
    <p:sldId id="273" r:id="rId12"/>
    <p:sldId id="274" r:id="rId13"/>
    <p:sldId id="275" r:id="rId14"/>
    <p:sldId id="276" r:id="rId15"/>
    <p:sldId id="277" r:id="rId16"/>
    <p:sldId id="278" r:id="rId17"/>
    <p:sldId id="279" r:id="rId18"/>
    <p:sldId id="296" r:id="rId19"/>
    <p:sldId id="297" r:id="rId20"/>
    <p:sldId id="280" r:id="rId21"/>
    <p:sldId id="281" r:id="rId22"/>
    <p:sldId id="282" r:id="rId23"/>
    <p:sldId id="283" r:id="rId24"/>
    <p:sldId id="298" r:id="rId25"/>
    <p:sldId id="284" r:id="rId26"/>
    <p:sldId id="285" r:id="rId27"/>
    <p:sldId id="286" r:id="rId28"/>
    <p:sldId id="287" r:id="rId29"/>
    <p:sldId id="288" r:id="rId30"/>
    <p:sldId id="289" r:id="rId31"/>
    <p:sldId id="299" r:id="rId32"/>
    <p:sldId id="295" r:id="rId33"/>
    <p:sldId id="291" r:id="rId34"/>
    <p:sldId id="292" r:id="rId35"/>
    <p:sldId id="293" r:id="rId36"/>
    <p:sldId id="294" r:id="rId37"/>
  </p:sldIdLst>
  <p:sldSz cx="9144000" cy="6858000" type="screen4x3"/>
  <p:notesSz cx="6662738" cy="9926638"/>
  <p:custDataLst>
    <p:tags r:id="rId40"/>
  </p:custDataLst>
  <p:defaultTextStyle>
    <a:defPPr>
      <a:defRPr lang="en-US"/>
    </a:defPPr>
    <a:lvl1pPr algn="ctr" rtl="0" eaLnBrk="0" fontAlgn="base" hangingPunct="0">
      <a:spcBef>
        <a:spcPct val="0"/>
      </a:spcBef>
      <a:spcAft>
        <a:spcPct val="0"/>
      </a:spcAft>
      <a:defRPr sz="2400" b="1" kern="1200">
        <a:solidFill>
          <a:srgbClr val="000000"/>
        </a:solidFill>
        <a:latin typeface="Arial" charset="0"/>
        <a:ea typeface="+mn-ea"/>
        <a:cs typeface="+mn-cs"/>
      </a:defRPr>
    </a:lvl1pPr>
    <a:lvl2pPr marL="457200" algn="ctr" rtl="0" eaLnBrk="0" fontAlgn="base" hangingPunct="0">
      <a:spcBef>
        <a:spcPct val="0"/>
      </a:spcBef>
      <a:spcAft>
        <a:spcPct val="0"/>
      </a:spcAft>
      <a:defRPr sz="2400" b="1" kern="1200">
        <a:solidFill>
          <a:srgbClr val="000000"/>
        </a:solidFill>
        <a:latin typeface="Arial" charset="0"/>
        <a:ea typeface="+mn-ea"/>
        <a:cs typeface="+mn-cs"/>
      </a:defRPr>
    </a:lvl2pPr>
    <a:lvl3pPr marL="914400" algn="ctr" rtl="0" eaLnBrk="0" fontAlgn="base" hangingPunct="0">
      <a:spcBef>
        <a:spcPct val="0"/>
      </a:spcBef>
      <a:spcAft>
        <a:spcPct val="0"/>
      </a:spcAft>
      <a:defRPr sz="2400" b="1" kern="1200">
        <a:solidFill>
          <a:srgbClr val="000000"/>
        </a:solidFill>
        <a:latin typeface="Arial" charset="0"/>
        <a:ea typeface="+mn-ea"/>
        <a:cs typeface="+mn-cs"/>
      </a:defRPr>
    </a:lvl3pPr>
    <a:lvl4pPr marL="1371600" algn="ctr" rtl="0" eaLnBrk="0" fontAlgn="base" hangingPunct="0">
      <a:spcBef>
        <a:spcPct val="0"/>
      </a:spcBef>
      <a:spcAft>
        <a:spcPct val="0"/>
      </a:spcAft>
      <a:defRPr sz="2400" b="1" kern="1200">
        <a:solidFill>
          <a:srgbClr val="000000"/>
        </a:solidFill>
        <a:latin typeface="Arial" charset="0"/>
        <a:ea typeface="+mn-ea"/>
        <a:cs typeface="+mn-cs"/>
      </a:defRPr>
    </a:lvl4pPr>
    <a:lvl5pPr marL="1828800" algn="ctr" rtl="0" eaLnBrk="0" fontAlgn="base" hangingPunct="0">
      <a:spcBef>
        <a:spcPct val="0"/>
      </a:spcBef>
      <a:spcAft>
        <a:spcPct val="0"/>
      </a:spcAft>
      <a:defRPr sz="2400" b="1" kern="1200">
        <a:solidFill>
          <a:srgbClr val="000000"/>
        </a:solidFill>
        <a:latin typeface="Arial" charset="0"/>
        <a:ea typeface="+mn-ea"/>
        <a:cs typeface="+mn-cs"/>
      </a:defRPr>
    </a:lvl5pPr>
    <a:lvl6pPr marL="2286000" algn="l" defTabSz="914400" rtl="0" eaLnBrk="1" latinLnBrk="0" hangingPunct="1">
      <a:defRPr sz="2400" b="1" kern="1200">
        <a:solidFill>
          <a:srgbClr val="000000"/>
        </a:solidFill>
        <a:latin typeface="Arial" charset="0"/>
        <a:ea typeface="+mn-ea"/>
        <a:cs typeface="+mn-cs"/>
      </a:defRPr>
    </a:lvl6pPr>
    <a:lvl7pPr marL="2743200" algn="l" defTabSz="914400" rtl="0" eaLnBrk="1" latinLnBrk="0" hangingPunct="1">
      <a:defRPr sz="2400" b="1" kern="1200">
        <a:solidFill>
          <a:srgbClr val="000000"/>
        </a:solidFill>
        <a:latin typeface="Arial" charset="0"/>
        <a:ea typeface="+mn-ea"/>
        <a:cs typeface="+mn-cs"/>
      </a:defRPr>
    </a:lvl7pPr>
    <a:lvl8pPr marL="3200400" algn="l" defTabSz="914400" rtl="0" eaLnBrk="1" latinLnBrk="0" hangingPunct="1">
      <a:defRPr sz="2400" b="1" kern="1200">
        <a:solidFill>
          <a:srgbClr val="000000"/>
        </a:solidFill>
        <a:latin typeface="Arial" charset="0"/>
        <a:ea typeface="+mn-ea"/>
        <a:cs typeface="+mn-cs"/>
      </a:defRPr>
    </a:lvl8pPr>
    <a:lvl9pPr marL="3657600" algn="l" defTabSz="914400" rtl="0" eaLnBrk="1" latinLnBrk="0" hangingPunct="1">
      <a:defRPr sz="2400" b="1"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E32"/>
    <a:srgbClr val="6699FF"/>
    <a:srgbClr val="990033"/>
    <a:srgbClr val="47BAD6"/>
    <a:srgbClr val="009900"/>
    <a:srgbClr val="FE9D32"/>
    <a:srgbClr val="969696"/>
    <a:srgbClr val="FECB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30" autoAdjust="0"/>
    <p:restoredTop sz="94650" autoAdjust="0"/>
  </p:normalViewPr>
  <p:slideViewPr>
    <p:cSldViewPr>
      <p:cViewPr varScale="1">
        <p:scale>
          <a:sx n="112" d="100"/>
          <a:sy n="112" d="100"/>
        </p:scale>
        <p:origin x="-354" y="-90"/>
      </p:cViewPr>
      <p:guideLst>
        <p:guide orient="horz" pos="3861"/>
        <p:guide orient="horz" pos="3974"/>
        <p:guide orient="horz" pos="4020"/>
        <p:guide orient="horz" pos="4088"/>
        <p:guide pos="385"/>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8.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Grp="1" noChangeArrowheads="1"/>
          </p:cNvSpPr>
          <p:nvPr>
            <p:ph type="dt" sz="quarter"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charset="0"/>
              </a:defRPr>
            </a:lvl1pPr>
          </a:lstStyle>
          <a:p>
            <a:pPr>
              <a:defRPr/>
            </a:pPr>
            <a:endParaRPr lang="en-US"/>
          </a:p>
        </p:txBody>
      </p:sp>
      <p:sp>
        <p:nvSpPr>
          <p:cNvPr id="13316" name="Rectangle 4"/>
          <p:cNvSpPr>
            <a:spLocks noGrp="1" noChangeArrowheads="1"/>
          </p:cNvSpPr>
          <p:nvPr>
            <p:ph type="ftr" sz="quarter" idx="2"/>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charset="0"/>
              </a:defRPr>
            </a:lvl1pPr>
          </a:lstStyle>
          <a:p>
            <a:pPr>
              <a:defRPr/>
            </a:pPr>
            <a:endParaRPr lang="en-US"/>
          </a:p>
        </p:txBody>
      </p:sp>
      <p:sp>
        <p:nvSpPr>
          <p:cNvPr id="13317" name="Rectangle 5"/>
          <p:cNvSpPr>
            <a:spLocks noGrp="1" noChangeArrowheads="1"/>
          </p:cNvSpPr>
          <p:nvPr>
            <p:ph type="sldNum" sz="quarter" idx="3"/>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charset="0"/>
              </a:defRPr>
            </a:lvl1pPr>
          </a:lstStyle>
          <a:p>
            <a:pPr>
              <a:defRPr/>
            </a:pPr>
            <a:fld id="{5C3D6FFD-4BDD-4EAB-B5A8-4C65026B60B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latin typeface="Times" charset="0"/>
              </a:defRPr>
            </a:lvl1pPr>
          </a:lstStyle>
          <a:p>
            <a:pPr>
              <a:defRPr/>
            </a:pPr>
            <a:endParaRPr lang="en-US"/>
          </a:p>
        </p:txBody>
      </p:sp>
      <p:sp>
        <p:nvSpPr>
          <p:cNvPr id="15363" name="Rectangle 3"/>
          <p:cNvSpPr>
            <a:spLocks noGrp="1" noChangeArrowheads="1"/>
          </p:cNvSpPr>
          <p:nvPr>
            <p:ph type="dt"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850900" y="744538"/>
            <a:ext cx="4962525" cy="37226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889000" y="4714875"/>
            <a:ext cx="488473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charset="0"/>
              </a:defRPr>
            </a:lvl1pPr>
          </a:lstStyle>
          <a:p>
            <a:pPr>
              <a:defRPr/>
            </a:pPr>
            <a:endParaRPr lang="en-US"/>
          </a:p>
        </p:txBody>
      </p:sp>
      <p:sp>
        <p:nvSpPr>
          <p:cNvPr id="15367" name="Rectangle 7"/>
          <p:cNvSpPr>
            <a:spLocks noGrp="1" noChangeArrowheads="1"/>
          </p:cNvSpPr>
          <p:nvPr>
            <p:ph type="sldNum" sz="quarter" idx="5"/>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charset="0"/>
              </a:defRPr>
            </a:lvl1pPr>
          </a:lstStyle>
          <a:p>
            <a:pPr>
              <a:defRPr/>
            </a:pPr>
            <a:fld id="{4C09D7AE-CCCE-4C16-B9A0-CFA659BE781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678FB28-9C38-4243-BF71-0AEFB3F4E1AA}" type="slidenum">
              <a:rPr lang="en-US" smtClean="0">
                <a:latin typeface="Times" pitchFamily="18" charset="0"/>
              </a:rPr>
              <a:pPr/>
              <a:t>1</a:t>
            </a:fld>
            <a:endParaRPr lang="en-US" smtClean="0">
              <a:latin typeface="Times"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71FF640-2A8E-4057-927B-C9E8C5893CD9}" type="slidenum">
              <a:rPr lang="en-US" smtClean="0">
                <a:latin typeface="Times" pitchFamily="18" charset="0"/>
              </a:rPr>
              <a:pPr/>
              <a:t>10</a:t>
            </a:fld>
            <a:endParaRPr lang="en-US" smtClean="0">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E438508-37B3-4BC3-AA43-4CB6643798A2}" type="slidenum">
              <a:rPr lang="en-US" smtClean="0">
                <a:latin typeface="Times" pitchFamily="18" charset="0"/>
              </a:rPr>
              <a:pPr/>
              <a:t>11</a:t>
            </a:fld>
            <a:endParaRPr lang="en-US" smtClean="0">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4F6E9DF-1C96-41C8-9444-94E95B727161}" type="slidenum">
              <a:rPr lang="en-US" smtClean="0">
                <a:latin typeface="Times" pitchFamily="18" charset="0"/>
              </a:rPr>
              <a:pPr/>
              <a:t>12</a:t>
            </a:fld>
            <a:endParaRPr lang="en-US" smtClean="0">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r>
              <a:rPr lang="en-US" smtClean="0">
                <a:latin typeface="Times" pitchFamily="18" charset="0"/>
              </a:rPr>
              <a:t>This is what we recommend for type of cable if a TRL/2 bus is to be installed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10FCA7FA-CD35-4B37-BA57-AF785236D942}" type="slidenum">
              <a:rPr lang="en-US" smtClean="0">
                <a:latin typeface="Times" pitchFamily="18" charset="0"/>
              </a:rPr>
              <a:pPr/>
              <a:t>13</a:t>
            </a:fld>
            <a:endParaRPr lang="en-US" smtClean="0">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E384F01-AB16-42A1-8620-BB776716890B}" type="slidenum">
              <a:rPr lang="en-US" smtClean="0">
                <a:latin typeface="Times" pitchFamily="18" charset="0"/>
              </a:rPr>
              <a:pPr/>
              <a:t>14</a:t>
            </a:fld>
            <a:endParaRPr lang="en-US" smtClean="0">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56D6F85-892F-44C6-8ADF-DA7A701E820C}" type="slidenum">
              <a:rPr lang="en-US" smtClean="0">
                <a:latin typeface="Times" pitchFamily="18" charset="0"/>
              </a:rPr>
              <a:pPr/>
              <a:t>15</a:t>
            </a:fld>
            <a:endParaRPr lang="en-US" smtClean="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193A1B8E-82DC-4715-9A24-5A6157725EB3}" type="slidenum">
              <a:rPr lang="en-US" smtClean="0">
                <a:latin typeface="Times" pitchFamily="18" charset="0"/>
              </a:rPr>
              <a:pPr/>
              <a:t>16</a:t>
            </a:fld>
            <a:endParaRPr lang="en-US" smtClean="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529F05A-88B7-4F61-B56A-C9924F7D6D1F}" type="slidenum">
              <a:rPr lang="en-US" smtClean="0">
                <a:latin typeface="Times" pitchFamily="18" charset="0"/>
              </a:rPr>
              <a:pPr/>
              <a:t>17</a:t>
            </a:fld>
            <a:endParaRPr lang="en-US" smtClean="0">
              <a:latin typeface="Times"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A631567-DF8C-4E4C-B2C5-56978B1DCA43}" type="slidenum">
              <a:rPr lang="en-US" smtClean="0">
                <a:latin typeface="Times" pitchFamily="18" charset="0"/>
              </a:rPr>
              <a:pPr/>
              <a:t>20</a:t>
            </a:fld>
            <a:endParaRPr lang="en-US" smtClean="0">
              <a:latin typeface="Times"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r>
              <a:rPr lang="en-US" smtClean="0">
                <a:latin typeface="Times" pitchFamily="18" charset="0"/>
              </a:rPr>
              <a:t>Avoid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2871589-7A88-4401-80BD-88F21DC0ABA2}" type="slidenum">
              <a:rPr lang="en-US" smtClean="0">
                <a:latin typeface="Times" pitchFamily="18" charset="0"/>
              </a:rPr>
              <a:pPr/>
              <a:t>21</a:t>
            </a:fld>
            <a:endParaRPr lang="en-US" smtClean="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EC869464-E3FD-4AC8-AD8C-07BBD3DCE746}" type="slidenum">
              <a:rPr lang="en-US" smtClean="0">
                <a:latin typeface="Times" pitchFamily="18" charset="0"/>
              </a:rPr>
              <a:pPr/>
              <a:t>2</a:t>
            </a:fld>
            <a:endParaRPr lang="en-US" smtClean="0">
              <a:latin typeface="Times"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7042410-9DC0-4172-BAA8-731BAA8739D9}" type="slidenum">
              <a:rPr lang="en-US" smtClean="0">
                <a:latin typeface="Times" pitchFamily="18" charset="0"/>
              </a:rPr>
              <a:pPr/>
              <a:t>22</a:t>
            </a:fld>
            <a:endParaRPr lang="en-US" smtClean="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099CC6B-9F67-47B2-880A-9D031C8F501D}" type="slidenum">
              <a:rPr lang="en-US" smtClean="0">
                <a:latin typeface="Times" pitchFamily="18" charset="0"/>
              </a:rPr>
              <a:pPr/>
              <a:t>23</a:t>
            </a:fld>
            <a:endParaRPr lang="en-US" smtClean="0">
              <a:latin typeface="Times"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37231B4-DE22-42F1-813D-7EAACE123A15}" type="slidenum">
              <a:rPr lang="en-US" smtClean="0">
                <a:latin typeface="Times" pitchFamily="18" charset="0"/>
              </a:rPr>
              <a:pPr/>
              <a:t>25</a:t>
            </a:fld>
            <a:endParaRPr lang="en-US" smtClean="0">
              <a:latin typeface="Times"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EAE74BE-230C-40AD-8B06-E742D735AE36}" type="slidenum">
              <a:rPr lang="en-US" smtClean="0">
                <a:latin typeface="Times" pitchFamily="18" charset="0"/>
              </a:rPr>
              <a:pPr/>
              <a:t>26</a:t>
            </a:fld>
            <a:endParaRPr lang="en-US" smtClean="0">
              <a:latin typeface="Times"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E948988-C391-462E-85D9-DA61628FBF6A}" type="slidenum">
              <a:rPr lang="en-US" smtClean="0">
                <a:latin typeface="Times" pitchFamily="18" charset="0"/>
              </a:rPr>
              <a:pPr/>
              <a:t>27</a:t>
            </a:fld>
            <a:endParaRPr lang="en-US" smtClean="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E87B886-1AA8-47E9-B242-192894EE6A71}" type="slidenum">
              <a:rPr lang="en-US" smtClean="0">
                <a:latin typeface="Times" pitchFamily="18" charset="0"/>
              </a:rPr>
              <a:pPr/>
              <a:t>28</a:t>
            </a:fld>
            <a:endParaRPr lang="en-US" smtClean="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10C838F-535E-4E1F-A58F-3BBBE6575544}" type="slidenum">
              <a:rPr lang="en-US" smtClean="0">
                <a:latin typeface="Times" pitchFamily="18" charset="0"/>
              </a:rPr>
              <a:pPr/>
              <a:t>29</a:t>
            </a:fld>
            <a:endParaRPr lang="en-US" smtClean="0">
              <a:latin typeface="Times"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37E72B9-4C27-418A-8600-CE382C72B549}" type="slidenum">
              <a:rPr lang="en-US" smtClean="0">
                <a:latin typeface="Times" pitchFamily="18" charset="0"/>
              </a:rPr>
              <a:pPr/>
              <a:t>30</a:t>
            </a:fld>
            <a:endParaRPr lang="en-US" smtClean="0">
              <a:latin typeface="Times"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049DE3A-0CE7-43A2-87DF-354A363ED8C5}" type="slidenum">
              <a:rPr lang="en-US" smtClean="0">
                <a:latin typeface="Times" pitchFamily="18" charset="0"/>
              </a:rPr>
              <a:pPr/>
              <a:t>32</a:t>
            </a:fld>
            <a:endParaRPr lang="en-US" smtClean="0">
              <a:latin typeface="Times"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06A0F1B1-E61B-4E33-BD26-7483073CBAF8}" type="slidenum">
              <a:rPr lang="en-US" smtClean="0">
                <a:latin typeface="Times" pitchFamily="18" charset="0"/>
              </a:rPr>
              <a:pPr/>
              <a:t>33</a:t>
            </a:fld>
            <a:endParaRPr lang="en-US" smtClean="0">
              <a:latin typeface="Times"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F8DAF98-DD6A-4475-85D3-42D811521598}" type="slidenum">
              <a:rPr lang="en-US" smtClean="0">
                <a:latin typeface="Times" pitchFamily="18" charset="0"/>
              </a:rPr>
              <a:pPr/>
              <a:t>3</a:t>
            </a:fld>
            <a:endParaRPr lang="en-US" smtClean="0">
              <a:latin typeface="Times"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46008025-FD2B-4CE2-92E4-8FC0F62C43E6}" type="slidenum">
              <a:rPr lang="en-US" smtClean="0">
                <a:latin typeface="Times" pitchFamily="18" charset="0"/>
              </a:rPr>
              <a:pPr/>
              <a:t>34</a:t>
            </a:fld>
            <a:endParaRPr lang="en-US" smtClean="0">
              <a:latin typeface="Times"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BB8B817-613F-40A6-A18E-5596CCD8594E}" type="slidenum">
              <a:rPr lang="en-US" smtClean="0">
                <a:latin typeface="Times" pitchFamily="18" charset="0"/>
              </a:rPr>
              <a:pPr/>
              <a:t>35</a:t>
            </a:fld>
            <a:endParaRPr lang="en-US" smtClean="0">
              <a:latin typeface="Times"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058D288-790C-47E7-8A95-652AE3389D05}" type="slidenum">
              <a:rPr lang="en-US" smtClean="0">
                <a:latin typeface="Times" pitchFamily="18" charset="0"/>
              </a:rPr>
              <a:pPr/>
              <a:t>36</a:t>
            </a:fld>
            <a:endParaRPr lang="en-US" smtClean="0">
              <a:latin typeface="Times"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smtClean="0">
                <a:latin typeface="Times" pitchFamily="18" charset="0"/>
              </a:rPr>
              <a:t>Can be connected together with a MST if both are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5C537E0-A729-4F09-8866-CC8D7306D4CD}" type="slidenum">
              <a:rPr lang="en-US" smtClean="0">
                <a:latin typeface="Times" pitchFamily="18" charset="0"/>
              </a:rPr>
              <a:pPr/>
              <a:t>4</a:t>
            </a:fld>
            <a:endParaRPr lang="en-US" smtClean="0">
              <a:latin typeface="Times"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C2B19581-4C1F-4EEB-A5AB-36B0D1832F52}" type="slidenum">
              <a:rPr lang="en-US" smtClean="0">
                <a:latin typeface="Times" pitchFamily="18" charset="0"/>
              </a:rPr>
              <a:pPr/>
              <a:t>5</a:t>
            </a:fld>
            <a:endParaRPr lang="en-US" smtClean="0">
              <a:latin typeface="Times"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7A8251DD-DC44-4CD9-8769-EEBA1A6023D9}" type="slidenum">
              <a:rPr lang="en-US" smtClean="0">
                <a:latin typeface="Times" pitchFamily="18" charset="0"/>
              </a:rPr>
              <a:pPr/>
              <a:t>6</a:t>
            </a:fld>
            <a:endParaRPr lang="en-US" smtClean="0">
              <a:latin typeface="Times"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3A16C6F-BAAD-404F-AD86-BE348E6539FC}" type="slidenum">
              <a:rPr lang="en-US" smtClean="0">
                <a:latin typeface="Times" pitchFamily="18" charset="0"/>
              </a:rPr>
              <a:pPr/>
              <a:t>7</a:t>
            </a:fld>
            <a:endParaRPr lang="en-US" smtClean="0">
              <a:latin typeface="Times"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C7E3907-CE3B-4365-9520-F7EE49B7C728}" type="slidenum">
              <a:rPr lang="en-US" smtClean="0">
                <a:latin typeface="Times" pitchFamily="18" charset="0"/>
              </a:rPr>
              <a:pPr/>
              <a:t>8</a:t>
            </a:fld>
            <a:endParaRPr lang="en-US" smtClean="0">
              <a:latin typeface="Times"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smtClean="0">
                <a:latin typeface="Times" pitchFamily="18" charset="0"/>
              </a:rPr>
              <a:t>A barrier is needed if a cable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07643FC-867B-4DAB-BE98-1B6787CC5894}" type="slidenum">
              <a:rPr lang="en-US" smtClean="0">
                <a:latin typeface="Times" pitchFamily="18" charset="0"/>
              </a:rPr>
              <a:pPr/>
              <a:t>9</a:t>
            </a:fld>
            <a:endParaRPr lang="en-US" smtClean="0">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sv-SE" smtClean="0">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5822950" y="4700588"/>
            <a:ext cx="2482850" cy="1662112"/>
          </a:xfrm>
          <a:prstGeom prst="rect">
            <a:avLst/>
          </a:prstGeom>
          <a:noFill/>
          <a:ln w="9525">
            <a:noFill/>
            <a:miter lim="800000"/>
            <a:headEnd/>
            <a:tailEnd/>
          </a:ln>
        </p:spPr>
      </p:pic>
      <p:sp>
        <p:nvSpPr>
          <p:cNvPr id="4" name="Line 13"/>
          <p:cNvSpPr>
            <a:spLocks noChangeShapeType="1"/>
          </p:cNvSpPr>
          <p:nvPr/>
        </p:nvSpPr>
        <p:spPr bwMode="auto">
          <a:xfrm>
            <a:off x="0" y="2557463"/>
            <a:ext cx="8059738" cy="0"/>
          </a:xfrm>
          <a:prstGeom prst="line">
            <a:avLst/>
          </a:prstGeom>
          <a:noFill/>
          <a:ln w="9525">
            <a:solidFill>
              <a:schemeClr val="hlink"/>
            </a:solidFill>
            <a:round/>
            <a:headEnd/>
            <a:tailEnd/>
          </a:ln>
          <a:effectLst/>
        </p:spPr>
        <p:txBody>
          <a:bodyPr wrap="none" anchor="ctr"/>
          <a:lstStyle/>
          <a:p>
            <a:pPr>
              <a:defRPr/>
            </a:pPr>
            <a:endParaRPr lang="sv-SE"/>
          </a:p>
        </p:txBody>
      </p:sp>
      <p:sp>
        <p:nvSpPr>
          <p:cNvPr id="5" name="Line 14"/>
          <p:cNvSpPr>
            <a:spLocks noChangeShapeType="1"/>
          </p:cNvSpPr>
          <p:nvPr/>
        </p:nvSpPr>
        <p:spPr bwMode="auto">
          <a:xfrm>
            <a:off x="1952625" y="0"/>
            <a:ext cx="0" cy="3436938"/>
          </a:xfrm>
          <a:prstGeom prst="line">
            <a:avLst/>
          </a:prstGeom>
          <a:noFill/>
          <a:ln w="9525">
            <a:solidFill>
              <a:schemeClr val="hlink"/>
            </a:solidFill>
            <a:round/>
            <a:headEnd/>
            <a:tailEnd/>
          </a:ln>
          <a:effectLst/>
        </p:spPr>
        <p:txBody>
          <a:bodyPr wrap="none" anchor="ctr"/>
          <a:lstStyle/>
          <a:p>
            <a:pPr>
              <a:defRPr/>
            </a:pPr>
            <a:endParaRPr lang="sv-SE"/>
          </a:p>
        </p:txBody>
      </p:sp>
      <p:sp>
        <p:nvSpPr>
          <p:cNvPr id="6" name="Text Box 42"/>
          <p:cNvSpPr txBox="1">
            <a:spLocks noChangeArrowheads="1"/>
          </p:cNvSpPr>
          <p:nvPr/>
        </p:nvSpPr>
        <p:spPr bwMode="auto">
          <a:xfrm>
            <a:off x="6084888" y="6602413"/>
            <a:ext cx="2138362"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rPr>
              <a:t>Rosemount Tank Radar AB Confidential</a:t>
            </a:r>
            <a:endParaRPr lang="en-US" sz="800" b="0" i="1">
              <a:solidFill>
                <a:schemeClr val="tx1"/>
              </a:solidFill>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042988" y="5570538"/>
            <a:ext cx="1770062"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124075" y="981075"/>
            <a:ext cx="5499100"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861068EE-3798-4D62-89F4-3D4DBDCF249F}"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406400"/>
            <a:ext cx="2085975"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571500" y="406400"/>
            <a:ext cx="6105525"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AD310BCA-5CBA-44C3-9DA2-67474AFD012E}"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913" y="0"/>
            <a:ext cx="6119812" cy="69215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950" y="765175"/>
            <a:ext cx="8856663" cy="287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107950" y="3792538"/>
            <a:ext cx="8856663" cy="287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913" y="0"/>
            <a:ext cx="6119812" cy="69215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950" y="765175"/>
            <a:ext cx="43513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11688" y="765175"/>
            <a:ext cx="4352925"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31913" y="0"/>
            <a:ext cx="6119812" cy="692150"/>
          </a:xfrm>
        </p:spPr>
        <p:txBody>
          <a:bodyPr/>
          <a:lstStyle/>
          <a:p>
            <a:r>
              <a:rPr lang="en-US" smtClean="0"/>
              <a:t>Click to edit Master title style</a:t>
            </a:r>
            <a:endParaRPr lang="sv-SE"/>
          </a:p>
        </p:txBody>
      </p:sp>
      <p:sp>
        <p:nvSpPr>
          <p:cNvPr id="3" name="Content Placeholder 2"/>
          <p:cNvSpPr>
            <a:spLocks noGrp="1"/>
          </p:cNvSpPr>
          <p:nvPr>
            <p:ph sz="half" idx="1"/>
          </p:nvPr>
        </p:nvSpPr>
        <p:spPr>
          <a:xfrm>
            <a:off x="107950" y="765175"/>
            <a:ext cx="8856663" cy="287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107950" y="3792538"/>
            <a:ext cx="8856663" cy="287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913" y="0"/>
            <a:ext cx="6119812" cy="69215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950" y="765175"/>
            <a:ext cx="43513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611688" y="765175"/>
            <a:ext cx="4352925" cy="287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611688" y="3792538"/>
            <a:ext cx="4352925" cy="287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C7352B09-D2E8-4C10-8A54-DDF57B924F2E}"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7AFE7091-38E8-42EE-8D82-B8E0DC788058}"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5715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EE169303-1C97-4836-90D2-21A1C2D9BF07}"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57"/>
          <p:cNvSpPr>
            <a:spLocks noGrp="1" noChangeArrowheads="1"/>
          </p:cNvSpPr>
          <p:nvPr>
            <p:ph type="dt" sz="half" idx="10"/>
          </p:nvPr>
        </p:nvSpPr>
        <p:spPr/>
        <p:txBody>
          <a:bodyPr/>
          <a:lstStyle>
            <a:lvl1pPr>
              <a:defRPr/>
            </a:lvl1pPr>
          </a:lstStyle>
          <a:p>
            <a:pPr>
              <a:defRPr/>
            </a:pPr>
            <a:endParaRPr lang="en-US"/>
          </a:p>
        </p:txBody>
      </p:sp>
      <p:sp>
        <p:nvSpPr>
          <p:cNvPr id="8" name="Rectangle 58"/>
          <p:cNvSpPr>
            <a:spLocks noGrp="1" noChangeArrowheads="1"/>
          </p:cNvSpPr>
          <p:nvPr>
            <p:ph type="ftr" sz="quarter" idx="11"/>
          </p:nvPr>
        </p:nvSpPr>
        <p:spPr/>
        <p:txBody>
          <a:bodyPr/>
          <a:lstStyle>
            <a:lvl1pPr>
              <a:defRPr/>
            </a:lvl1pPr>
          </a:lstStyle>
          <a:p>
            <a:pPr>
              <a:defRPr/>
            </a:pPr>
            <a:endParaRPr lang="en-US"/>
          </a:p>
        </p:txBody>
      </p:sp>
      <p:sp>
        <p:nvSpPr>
          <p:cNvPr id="9" name="Rectangle 59"/>
          <p:cNvSpPr>
            <a:spLocks noGrp="1" noChangeArrowheads="1"/>
          </p:cNvSpPr>
          <p:nvPr>
            <p:ph type="sldNum" sz="quarter" idx="12"/>
          </p:nvPr>
        </p:nvSpPr>
        <p:spPr/>
        <p:txBody>
          <a:bodyPr/>
          <a:lstStyle>
            <a:lvl1pPr>
              <a:defRPr/>
            </a:lvl1pPr>
          </a:lstStyle>
          <a:p>
            <a:pPr>
              <a:defRPr/>
            </a:pPr>
            <a:fld id="{9FCD110A-25A2-436D-9E4B-265CF18EE931}"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57"/>
          <p:cNvSpPr>
            <a:spLocks noGrp="1" noChangeArrowheads="1"/>
          </p:cNvSpPr>
          <p:nvPr>
            <p:ph type="dt" sz="half" idx="10"/>
          </p:nvPr>
        </p:nvSpPr>
        <p:spPr/>
        <p:txBody>
          <a:bodyPr/>
          <a:lstStyle>
            <a:lvl1pPr>
              <a:defRPr/>
            </a:lvl1pPr>
          </a:lstStyle>
          <a:p>
            <a:pPr>
              <a:defRPr/>
            </a:pPr>
            <a:endParaRPr lang="en-US"/>
          </a:p>
        </p:txBody>
      </p:sp>
      <p:sp>
        <p:nvSpPr>
          <p:cNvPr id="4" name="Rectangle 58"/>
          <p:cNvSpPr>
            <a:spLocks noGrp="1" noChangeArrowheads="1"/>
          </p:cNvSpPr>
          <p:nvPr>
            <p:ph type="ftr" sz="quarter" idx="11"/>
          </p:nvPr>
        </p:nvSpPr>
        <p:spPr/>
        <p:txBody>
          <a:bodyPr/>
          <a:lstStyle>
            <a:lvl1pPr>
              <a:defRPr/>
            </a:lvl1pPr>
          </a:lstStyle>
          <a:p>
            <a:pPr>
              <a:defRPr/>
            </a:pPr>
            <a:endParaRPr lang="en-US"/>
          </a:p>
        </p:txBody>
      </p:sp>
      <p:sp>
        <p:nvSpPr>
          <p:cNvPr id="5" name="Rectangle 59"/>
          <p:cNvSpPr>
            <a:spLocks noGrp="1" noChangeArrowheads="1"/>
          </p:cNvSpPr>
          <p:nvPr>
            <p:ph type="sldNum" sz="quarter" idx="12"/>
          </p:nvPr>
        </p:nvSpPr>
        <p:spPr/>
        <p:txBody>
          <a:bodyPr/>
          <a:lstStyle>
            <a:lvl1pPr>
              <a:defRPr/>
            </a:lvl1pPr>
          </a:lstStyle>
          <a:p>
            <a:pPr>
              <a:defRPr/>
            </a:pPr>
            <a:fld id="{A8A7A257-E0C0-474E-B13F-631EFC957E99}"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7"/>
          <p:cNvSpPr>
            <a:spLocks noGrp="1" noChangeArrowheads="1"/>
          </p:cNvSpPr>
          <p:nvPr>
            <p:ph type="dt" sz="half" idx="10"/>
          </p:nvPr>
        </p:nvSpPr>
        <p:spPr/>
        <p:txBody>
          <a:bodyPr/>
          <a:lstStyle>
            <a:lvl1pPr>
              <a:defRPr/>
            </a:lvl1pPr>
          </a:lstStyle>
          <a:p>
            <a:pPr>
              <a:defRPr/>
            </a:pPr>
            <a:endParaRPr lang="en-US"/>
          </a:p>
        </p:txBody>
      </p:sp>
      <p:sp>
        <p:nvSpPr>
          <p:cNvPr id="3" name="Rectangle 58"/>
          <p:cNvSpPr>
            <a:spLocks noGrp="1" noChangeArrowheads="1"/>
          </p:cNvSpPr>
          <p:nvPr>
            <p:ph type="ftr" sz="quarter" idx="11"/>
          </p:nvPr>
        </p:nvSpPr>
        <p:spPr/>
        <p:txBody>
          <a:bodyPr/>
          <a:lstStyle>
            <a:lvl1pPr>
              <a:defRPr/>
            </a:lvl1pPr>
          </a:lstStyle>
          <a:p>
            <a:pPr>
              <a:defRPr/>
            </a:pPr>
            <a:endParaRPr lang="en-US"/>
          </a:p>
        </p:txBody>
      </p:sp>
      <p:sp>
        <p:nvSpPr>
          <p:cNvPr id="4" name="Rectangle 59"/>
          <p:cNvSpPr>
            <a:spLocks noGrp="1" noChangeArrowheads="1"/>
          </p:cNvSpPr>
          <p:nvPr>
            <p:ph type="sldNum" sz="quarter" idx="12"/>
          </p:nvPr>
        </p:nvSpPr>
        <p:spPr/>
        <p:txBody>
          <a:bodyPr/>
          <a:lstStyle>
            <a:lvl1pPr>
              <a:defRPr/>
            </a:lvl1pPr>
          </a:lstStyle>
          <a:p>
            <a:pPr>
              <a:defRPr/>
            </a:pPr>
            <a:fld id="{CB68F021-D184-440A-BE2D-75FD8708770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DF9EC6A0-6470-4155-AD0B-E62997C20CFC}"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5080694C-5AE7-4E7C-AB67-5F2151AC3D30}"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43" descr="process management"/>
          <p:cNvPicPr>
            <a:picLocks noChangeAspect="1" noChangeArrowheads="1"/>
          </p:cNvPicPr>
          <p:nvPr/>
        </p:nvPicPr>
        <p:blipFill>
          <a:blip r:embed="rId17" cstate="print"/>
          <a:srcRect/>
          <a:stretch>
            <a:fillRect/>
          </a:stretch>
        </p:blipFill>
        <p:spPr bwMode="auto">
          <a:xfrm>
            <a:off x="7156450" y="5519738"/>
            <a:ext cx="1746250" cy="1168400"/>
          </a:xfrm>
          <a:prstGeom prst="rect">
            <a:avLst/>
          </a:prstGeom>
          <a:noFill/>
          <a:ln w="9525">
            <a:noFill/>
            <a:miter lim="800000"/>
            <a:headEnd/>
            <a:tailEnd/>
          </a:ln>
        </p:spPr>
      </p:pic>
      <p:sp>
        <p:nvSpPr>
          <p:cNvPr id="1026" name="Rectangle 2"/>
          <p:cNvSpPr>
            <a:spLocks noGrp="1" noChangeArrowheads="1"/>
          </p:cNvSpPr>
          <p:nvPr>
            <p:ph type="title"/>
          </p:nvPr>
        </p:nvSpPr>
        <p:spPr bwMode="auto">
          <a:xfrm>
            <a:off x="584200" y="406400"/>
            <a:ext cx="7594600"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196" name="Rectangle 3"/>
          <p:cNvSpPr>
            <a:spLocks noGrp="1" noChangeArrowheads="1"/>
          </p:cNvSpPr>
          <p:nvPr>
            <p:ph type="body" idx="1"/>
          </p:nvPr>
        </p:nvSpPr>
        <p:spPr bwMode="auto">
          <a:xfrm>
            <a:off x="571500" y="1206500"/>
            <a:ext cx="8343900"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8" name="Line 34"/>
          <p:cNvSpPr>
            <a:spLocks noChangeShapeType="1"/>
          </p:cNvSpPr>
          <p:nvPr/>
        </p:nvSpPr>
        <p:spPr bwMode="auto">
          <a:xfrm flipV="1">
            <a:off x="469900" y="0"/>
            <a:ext cx="0" cy="6057900"/>
          </a:xfrm>
          <a:prstGeom prst="line">
            <a:avLst/>
          </a:prstGeom>
          <a:noFill/>
          <a:ln w="9525">
            <a:solidFill>
              <a:schemeClr val="hlink"/>
            </a:solidFill>
            <a:round/>
            <a:headEnd/>
            <a:tailEnd/>
          </a:ln>
          <a:effectLst/>
        </p:spPr>
        <p:txBody>
          <a:bodyPr wrap="none" anchor="ctr"/>
          <a:lstStyle/>
          <a:p>
            <a:pPr>
              <a:defRPr/>
            </a:pPr>
            <a:endParaRPr lang="sv-SE"/>
          </a:p>
        </p:txBody>
      </p:sp>
      <p:sp>
        <p:nvSpPr>
          <p:cNvPr id="1044" name="Line 20"/>
          <p:cNvSpPr>
            <a:spLocks noChangeShapeType="1"/>
          </p:cNvSpPr>
          <p:nvPr/>
        </p:nvSpPr>
        <p:spPr bwMode="auto">
          <a:xfrm>
            <a:off x="0" y="1087438"/>
            <a:ext cx="8724900" cy="0"/>
          </a:xfrm>
          <a:prstGeom prst="line">
            <a:avLst/>
          </a:prstGeom>
          <a:noFill/>
          <a:ln w="9525">
            <a:solidFill>
              <a:schemeClr val="hlink"/>
            </a:solidFill>
            <a:round/>
            <a:headEnd/>
            <a:tailEnd/>
          </a:ln>
          <a:effectLst/>
        </p:spPr>
        <p:txBody>
          <a:bodyPr wrap="none" anchor="ctr"/>
          <a:lstStyle/>
          <a:p>
            <a:pPr>
              <a:defRPr/>
            </a:pPr>
            <a:endParaRPr lang="sv-SE"/>
          </a:p>
        </p:txBody>
      </p:sp>
      <p:sp>
        <p:nvSpPr>
          <p:cNvPr id="1069" name="Rectangle 45"/>
          <p:cNvSpPr>
            <a:spLocks noChangeArrowheads="1"/>
          </p:cNvSpPr>
          <p:nvPr/>
        </p:nvSpPr>
        <p:spPr bwMode="auto">
          <a:xfrm>
            <a:off x="403225" y="6400800"/>
            <a:ext cx="1392238" cy="482600"/>
          </a:xfrm>
          <a:prstGeom prst="rect">
            <a:avLst/>
          </a:prstGeom>
          <a:noFill/>
          <a:ln w="9525">
            <a:noFill/>
            <a:miter lim="800000"/>
            <a:headEnd/>
            <a:tailEnd/>
          </a:ln>
          <a:effectLst/>
        </p:spPr>
        <p:txBody>
          <a:bodyPr wrap="none">
            <a:spAutoFit/>
          </a:bodyPr>
          <a:lstStyle/>
          <a:p>
            <a:pPr algn="l">
              <a:lnSpc>
                <a:spcPct val="85000"/>
              </a:lnSpc>
              <a:defRPr/>
            </a:pPr>
            <a:r>
              <a:rPr lang="en-US" sz="1000" b="0">
                <a:solidFill>
                  <a:schemeClr val="bg1"/>
                </a:solidFill>
              </a:rPr>
              <a:t>[File Name or Event]</a:t>
            </a:r>
          </a:p>
          <a:p>
            <a:pPr algn="l">
              <a:lnSpc>
                <a:spcPct val="85000"/>
              </a:lnSpc>
              <a:defRPr/>
            </a:pPr>
            <a:r>
              <a:rPr lang="en-US" sz="1000" b="0">
                <a:solidFill>
                  <a:schemeClr val="bg1"/>
                </a:solidFill>
              </a:rPr>
              <a:t>Emerson Confidential</a:t>
            </a:r>
          </a:p>
          <a:p>
            <a:pPr algn="l">
              <a:lnSpc>
                <a:spcPct val="85000"/>
              </a:lnSpc>
              <a:defRPr/>
            </a:pPr>
            <a:r>
              <a:rPr lang="en-US" sz="1000" b="0">
                <a:solidFill>
                  <a:schemeClr val="bg1"/>
                </a:solidFill>
              </a:rPr>
              <a:t>27-Jun-01, Slide </a:t>
            </a:r>
            <a:fld id="{A9B4A270-9020-4DC3-AE20-4A626144ACE9}" type="slidenum">
              <a:rPr lang="en-US" sz="1000" b="0">
                <a:solidFill>
                  <a:schemeClr val="bg1"/>
                </a:solidFill>
              </a:rPr>
              <a:pPr algn="l">
                <a:lnSpc>
                  <a:spcPct val="85000"/>
                </a:lnSpc>
                <a:defRPr/>
              </a:pPr>
              <a:t>‹#›</a:t>
            </a:fld>
            <a:endParaRPr lang="en-US" sz="1000" b="0">
              <a:solidFill>
                <a:schemeClr val="bg1"/>
              </a:solidFill>
            </a:endParaRPr>
          </a:p>
        </p:txBody>
      </p:sp>
      <p:sp>
        <p:nvSpPr>
          <p:cNvPr id="1075" name="Text Box 51"/>
          <p:cNvSpPr txBox="1">
            <a:spLocks noChangeArrowheads="1"/>
          </p:cNvSpPr>
          <p:nvPr/>
        </p:nvSpPr>
        <p:spPr bwMode="auto">
          <a:xfrm>
            <a:off x="7300913" y="6683375"/>
            <a:ext cx="1519237" cy="71438"/>
          </a:xfrm>
          <a:prstGeom prst="rect">
            <a:avLst/>
          </a:prstGeom>
          <a:noFill/>
          <a:ln w="9525">
            <a:noFill/>
            <a:miter lim="800000"/>
            <a:headEnd/>
            <a:tailEnd/>
          </a:ln>
          <a:effectLst/>
        </p:spPr>
        <p:txBody>
          <a:bodyPr lIns="0" tIns="0" rIns="0" bIns="0"/>
          <a:lstStyle/>
          <a:p>
            <a:pPr algn="l">
              <a:defRPr/>
            </a:pPr>
            <a:r>
              <a:rPr lang="sv-SE" sz="600" b="0" i="1">
                <a:solidFill>
                  <a:schemeClr val="tx1"/>
                </a:solidFill>
              </a:rPr>
              <a:t>Rosemount Tank Radar AB Confidential</a:t>
            </a:r>
            <a:endParaRPr lang="en-US" sz="600" b="0" i="1">
              <a:solidFill>
                <a:schemeClr val="tx1"/>
              </a:solidFill>
            </a:endParaRPr>
          </a:p>
        </p:txBody>
      </p:sp>
      <p:sp>
        <p:nvSpPr>
          <p:cNvPr id="1081" name="Rectangle 57"/>
          <p:cNvSpPr>
            <a:spLocks noGrp="1" noChangeArrowheads="1"/>
          </p:cNvSpPr>
          <p:nvPr>
            <p:ph type="dt" sz="half" idx="2"/>
          </p:nvPr>
        </p:nvSpPr>
        <p:spPr bwMode="auto">
          <a:xfrm>
            <a:off x="6011863" y="6683375"/>
            <a:ext cx="936625"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defRPr>
            </a:lvl1pPr>
          </a:lstStyle>
          <a:p>
            <a:pPr>
              <a:defRPr/>
            </a:pPr>
            <a:endParaRPr lang="en-US"/>
          </a:p>
        </p:txBody>
      </p:sp>
      <p:sp>
        <p:nvSpPr>
          <p:cNvPr id="1082" name="Rectangle 58"/>
          <p:cNvSpPr>
            <a:spLocks noGrp="1" noChangeArrowheads="1"/>
          </p:cNvSpPr>
          <p:nvPr>
            <p:ph type="ftr" sz="quarter" idx="3"/>
          </p:nvPr>
        </p:nvSpPr>
        <p:spPr bwMode="auto">
          <a:xfrm>
            <a:off x="468313" y="6683375"/>
            <a:ext cx="5543550"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defRPr>
            </a:lvl1pPr>
          </a:lstStyle>
          <a:p>
            <a:pPr>
              <a:defRPr/>
            </a:pPr>
            <a:endParaRPr lang="en-US"/>
          </a:p>
        </p:txBody>
      </p:sp>
      <p:sp>
        <p:nvSpPr>
          <p:cNvPr id="1083" name="Rectangle 59"/>
          <p:cNvSpPr>
            <a:spLocks noGrp="1" noChangeArrowheads="1"/>
          </p:cNvSpPr>
          <p:nvPr>
            <p:ph type="sldNum" sz="quarter" idx="4"/>
          </p:nvPr>
        </p:nvSpPr>
        <p:spPr bwMode="auto">
          <a:xfrm>
            <a:off x="8610600" y="6681788"/>
            <a:ext cx="217488"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b="0">
                <a:solidFill>
                  <a:schemeClr val="tx1"/>
                </a:solidFill>
              </a:defRPr>
            </a:lvl1pPr>
          </a:lstStyle>
          <a:p>
            <a:pPr>
              <a:defRPr/>
            </a:pPr>
            <a:fld id="{981CBA95-25FF-4376-B6B5-DCD7F4D0E136}" type="slidenum">
              <a:rPr lang="en-US"/>
              <a:pPr>
                <a:defRPr/>
              </a:pPr>
              <a:t>‹#›</a:t>
            </a:fld>
            <a:endParaRPr lang="en-US"/>
          </a:p>
        </p:txBody>
      </p:sp>
      <p:sp>
        <p:nvSpPr>
          <p:cNvPr id="1086" name="NumberOfPages"/>
          <p:cNvSpPr txBox="1">
            <a:spLocks noChangeArrowheads="1"/>
          </p:cNvSpPr>
          <p:nvPr/>
        </p:nvSpPr>
        <p:spPr bwMode="auto">
          <a:xfrm>
            <a:off x="8845550" y="6681788"/>
            <a:ext cx="244475" cy="71437"/>
          </a:xfrm>
          <a:prstGeom prst="rect">
            <a:avLst/>
          </a:prstGeom>
          <a:noFill/>
          <a:ln w="9525">
            <a:noFill/>
            <a:miter lim="800000"/>
            <a:headEnd/>
            <a:tailEnd/>
          </a:ln>
          <a:effectLst/>
        </p:spPr>
        <p:txBody>
          <a:bodyPr lIns="0" tIns="0" rIns="0" bIns="0"/>
          <a:lstStyle/>
          <a:p>
            <a:pPr algn="l">
              <a:spcBef>
                <a:spcPct val="50000"/>
              </a:spcBef>
              <a:defRPr/>
            </a:pPr>
            <a:endParaRPr lang="sv-SE" sz="600" b="0">
              <a:solidFill>
                <a:schemeClr val="tx1"/>
              </a:solidFill>
            </a:endParaRPr>
          </a:p>
        </p:txBody>
      </p:sp>
      <p:pic>
        <p:nvPicPr>
          <p:cNvPr id="8205" name="Picture 65" descr="Rosemount_Tank_Gauging_blue"/>
          <p:cNvPicPr>
            <a:picLocks noChangeAspect="1" noChangeArrowheads="1"/>
          </p:cNvPicPr>
          <p:nvPr/>
        </p:nvPicPr>
        <p:blipFill>
          <a:blip r:embed="rId18" cstate="print"/>
          <a:srcRect/>
          <a:stretch>
            <a:fillRect/>
          </a:stretch>
        </p:blipFill>
        <p:spPr bwMode="auto">
          <a:xfrm>
            <a:off x="611188" y="6130925"/>
            <a:ext cx="1235075" cy="396875"/>
          </a:xfrm>
          <a:prstGeom prst="rect">
            <a:avLst/>
          </a:prstGeom>
          <a:noFill/>
          <a:ln w="9525">
            <a:noFill/>
            <a:miter lim="800000"/>
            <a:headEnd/>
            <a:tailEnd/>
          </a:ln>
        </p:spPr>
      </p:pic>
      <p:pic>
        <p:nvPicPr>
          <p:cNvPr id="8206" name="Picture 66" descr="raptor logo jpg"/>
          <p:cNvPicPr>
            <a:picLocks noChangeAspect="1" noChangeArrowheads="1"/>
          </p:cNvPicPr>
          <p:nvPr userDrawn="1"/>
        </p:nvPicPr>
        <p:blipFill>
          <a:blip r:embed="rId19" cstate="print"/>
          <a:srcRect/>
          <a:stretch>
            <a:fillRect/>
          </a:stretch>
        </p:blipFill>
        <p:spPr bwMode="auto">
          <a:xfrm>
            <a:off x="6948488" y="333375"/>
            <a:ext cx="1800225"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6pPr>
      <a:lvl7pPr marL="26924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7pPr>
      <a:lvl8pPr marL="31496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8pPr>
      <a:lvl9pPr marL="36068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www2.emersonprocess.com/en-US/brands/rosemounttankgauging/products/rap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3.xml"/><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jpeg"/><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5.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1.jpe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png"/><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5.png"/><Relationship Id="rId4"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subTitle" idx="1"/>
          </p:nvPr>
        </p:nvSpPr>
        <p:spPr/>
        <p:txBody>
          <a:bodyPr/>
          <a:lstStyle/>
          <a:p>
            <a:r>
              <a:rPr lang="en-US" smtClean="0"/>
              <a:t>Electrical Installation</a:t>
            </a:r>
          </a:p>
        </p:txBody>
      </p:sp>
      <p:pic>
        <p:nvPicPr>
          <p:cNvPr id="24579"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defRPr/>
            </a:pPr>
            <a:r>
              <a:rPr lang="en-US" smtClean="0"/>
              <a:t>Cables</a:t>
            </a:r>
          </a:p>
        </p:txBody>
      </p:sp>
      <p:sp>
        <p:nvSpPr>
          <p:cNvPr id="34819" name="Rectangle 3"/>
          <p:cNvSpPr>
            <a:spLocks noGrp="1" noChangeArrowheads="1"/>
          </p:cNvSpPr>
          <p:nvPr>
            <p:ph idx="1"/>
          </p:nvPr>
        </p:nvSpPr>
        <p:spPr/>
        <p:txBody>
          <a:bodyPr/>
          <a:lstStyle/>
          <a:p>
            <a:r>
              <a:rPr lang="en-US" sz="2400" smtClean="0"/>
              <a:t>Communication performance affect by:</a:t>
            </a:r>
          </a:p>
          <a:p>
            <a:pPr lvl="1"/>
            <a:r>
              <a:rPr lang="en-US" sz="2000" smtClean="0"/>
              <a:t>Cable length</a:t>
            </a:r>
          </a:p>
          <a:p>
            <a:pPr lvl="2"/>
            <a:r>
              <a:rPr lang="en-US" sz="1800" smtClean="0"/>
              <a:t>All cable segments to be counted</a:t>
            </a:r>
          </a:p>
          <a:p>
            <a:pPr lvl="1"/>
            <a:r>
              <a:rPr lang="en-US" sz="2000" smtClean="0"/>
              <a:t>Cable area</a:t>
            </a:r>
          </a:p>
          <a:p>
            <a:pPr lvl="2"/>
            <a:r>
              <a:rPr lang="en-US" sz="1800" smtClean="0"/>
              <a:t>Losses appears in thin cables</a:t>
            </a:r>
          </a:p>
          <a:p>
            <a:pPr lvl="1"/>
            <a:r>
              <a:rPr lang="en-US" sz="2000" smtClean="0"/>
              <a:t>Shielding </a:t>
            </a:r>
          </a:p>
          <a:p>
            <a:pPr lvl="2"/>
            <a:r>
              <a:rPr lang="en-US" sz="1800" smtClean="0"/>
              <a:t>Disturbance shield</a:t>
            </a:r>
          </a:p>
          <a:p>
            <a:pPr lvl="1"/>
            <a:r>
              <a:rPr lang="en-US" sz="2000" smtClean="0"/>
              <a:t>Grounding</a:t>
            </a:r>
          </a:p>
          <a:p>
            <a:pPr lvl="2"/>
            <a:r>
              <a:rPr lang="en-US" sz="1800" smtClean="0"/>
              <a:t>Electrical safety protection</a:t>
            </a:r>
          </a:p>
          <a:p>
            <a:pPr lvl="1"/>
            <a:r>
              <a:rPr lang="en-US" sz="2000" smtClean="0"/>
              <a:t>Cable environment</a:t>
            </a:r>
          </a:p>
          <a:p>
            <a:pPr lvl="2"/>
            <a:r>
              <a:rPr lang="en-US" sz="1800" smtClean="0"/>
              <a:t>High tension leads</a:t>
            </a:r>
          </a:p>
          <a:p>
            <a:pPr lvl="2"/>
            <a:r>
              <a:rPr lang="en-US" sz="1800" smtClean="0"/>
              <a:t>Radio transmitters</a:t>
            </a:r>
          </a:p>
        </p:txBody>
      </p:sp>
      <p:pic>
        <p:nvPicPr>
          <p:cNvPr id="34820" name="Picture 4" descr="wires"/>
          <p:cNvPicPr>
            <a:picLocks noChangeAspect="1" noChangeArrowheads="1"/>
          </p:cNvPicPr>
          <p:nvPr/>
        </p:nvPicPr>
        <p:blipFill>
          <a:blip r:embed="rId3" cstate="print"/>
          <a:srcRect/>
          <a:stretch>
            <a:fillRect/>
          </a:stretch>
        </p:blipFill>
        <p:spPr bwMode="auto">
          <a:xfrm>
            <a:off x="5778500" y="1643063"/>
            <a:ext cx="2922588" cy="4000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smtClean="0"/>
              <a:t>Cables</a:t>
            </a:r>
          </a:p>
        </p:txBody>
      </p:sp>
      <p:sp>
        <p:nvSpPr>
          <p:cNvPr id="35843" name="Rectangle 3"/>
          <p:cNvSpPr>
            <a:spLocks noGrp="1" noChangeArrowheads="1"/>
          </p:cNvSpPr>
          <p:nvPr>
            <p:ph type="body" idx="1"/>
          </p:nvPr>
        </p:nvSpPr>
        <p:spPr/>
        <p:txBody>
          <a:bodyPr/>
          <a:lstStyle/>
          <a:p>
            <a:r>
              <a:rPr lang="en-US" smtClean="0"/>
              <a:t>Maximum cable length on common busses</a:t>
            </a:r>
          </a:p>
          <a:p>
            <a:pPr lvl="1"/>
            <a:r>
              <a:rPr lang="en-US" smtClean="0"/>
              <a:t>RS232 		15 m</a:t>
            </a:r>
          </a:p>
          <a:p>
            <a:pPr lvl="1"/>
            <a:r>
              <a:rPr lang="en-US" smtClean="0"/>
              <a:t>RS485		1200 m</a:t>
            </a:r>
          </a:p>
          <a:p>
            <a:pPr lvl="1"/>
            <a:r>
              <a:rPr lang="en-US" smtClean="0"/>
              <a:t>Profibus	1200 m </a:t>
            </a:r>
          </a:p>
          <a:p>
            <a:pPr lvl="1"/>
            <a:r>
              <a:rPr lang="en-US" smtClean="0"/>
              <a:t>FF		1900 m</a:t>
            </a:r>
          </a:p>
          <a:p>
            <a:pPr lvl="1"/>
            <a:r>
              <a:rPr lang="en-US" smtClean="0"/>
              <a:t>TRL/2		4000 m</a:t>
            </a:r>
          </a:p>
          <a:p>
            <a:pPr lvl="1"/>
            <a:endParaRPr lang="en-US" smtClean="0"/>
          </a:p>
          <a:p>
            <a:pPr lvl="1"/>
            <a:r>
              <a:rPr lang="en-US" smtClean="0"/>
              <a:t>Optical fiber – up to 60000 m and above (depending on modems)</a:t>
            </a:r>
          </a:p>
        </p:txBody>
      </p:sp>
      <p:pic>
        <p:nvPicPr>
          <p:cNvPr id="35844" name="Picture 7" descr="coax_cable"/>
          <p:cNvPicPr>
            <a:picLocks noChangeAspect="1" noChangeArrowheads="1"/>
          </p:cNvPicPr>
          <p:nvPr/>
        </p:nvPicPr>
        <p:blipFill>
          <a:blip r:embed="rId3" cstate="print"/>
          <a:srcRect/>
          <a:stretch>
            <a:fillRect/>
          </a:stretch>
        </p:blipFill>
        <p:spPr bwMode="auto">
          <a:xfrm>
            <a:off x="4643438" y="1643063"/>
            <a:ext cx="4095750" cy="27066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50" name="Rectangle 18"/>
          <p:cNvSpPr>
            <a:spLocks noGrp="1" noChangeArrowheads="1"/>
          </p:cNvSpPr>
          <p:nvPr>
            <p:ph type="title"/>
          </p:nvPr>
        </p:nvSpPr>
        <p:spPr/>
        <p:txBody>
          <a:bodyPr/>
          <a:lstStyle/>
          <a:p>
            <a:pPr>
              <a:defRPr/>
            </a:pPr>
            <a:r>
              <a:rPr lang="en-US" smtClean="0"/>
              <a:t>TRL/2 bus </a:t>
            </a:r>
          </a:p>
        </p:txBody>
      </p:sp>
      <p:sp>
        <p:nvSpPr>
          <p:cNvPr id="36867" name="Rectangle 19"/>
          <p:cNvSpPr>
            <a:spLocks noGrp="1" noChangeArrowheads="1"/>
          </p:cNvSpPr>
          <p:nvPr>
            <p:ph idx="1"/>
          </p:nvPr>
        </p:nvSpPr>
        <p:spPr>
          <a:xfrm>
            <a:off x="571500" y="1206500"/>
            <a:ext cx="8343900" cy="2722563"/>
          </a:xfrm>
        </p:spPr>
        <p:txBody>
          <a:bodyPr/>
          <a:lstStyle/>
          <a:p>
            <a:r>
              <a:rPr lang="en-US" smtClean="0"/>
              <a:t>Cable requirement (FBM – FCU – RTG/IDAU)</a:t>
            </a:r>
          </a:p>
          <a:p>
            <a:pPr lvl="1"/>
            <a:r>
              <a:rPr lang="en-US" sz="2000" smtClean="0"/>
              <a:t>Individual twisted and shielded pair. </a:t>
            </a:r>
          </a:p>
          <a:p>
            <a:pPr lvl="1"/>
            <a:r>
              <a:rPr lang="en-US" sz="2000" smtClean="0"/>
              <a:t>Minimum AWG20 / 0,5 mm².</a:t>
            </a:r>
          </a:p>
          <a:p>
            <a:pPr lvl="2"/>
            <a:r>
              <a:rPr lang="en-US" sz="1800" smtClean="0"/>
              <a:t>0,75 mm² or more to run the maximum 4000 m of cable length</a:t>
            </a:r>
          </a:p>
          <a:p>
            <a:pPr lvl="1"/>
            <a:r>
              <a:rPr lang="en-US" sz="2000" smtClean="0"/>
              <a:t>Loop resistance &lt;200 Ω.</a:t>
            </a:r>
          </a:p>
          <a:p>
            <a:pPr lvl="2"/>
            <a:r>
              <a:rPr lang="en-US" sz="1800" smtClean="0"/>
              <a:t>Typical ~10 Ω</a:t>
            </a:r>
          </a:p>
          <a:p>
            <a:endParaRPr lang="en-US" sz="2400" smtClean="0"/>
          </a:p>
        </p:txBody>
      </p:sp>
      <p:pic>
        <p:nvPicPr>
          <p:cNvPr id="36868" name="Picture 22" descr="Cable"/>
          <p:cNvPicPr>
            <a:picLocks noChangeAspect="1" noChangeArrowheads="1"/>
          </p:cNvPicPr>
          <p:nvPr/>
        </p:nvPicPr>
        <p:blipFill>
          <a:blip r:embed="rId3" cstate="print"/>
          <a:srcRect/>
          <a:stretch>
            <a:fillRect/>
          </a:stretch>
        </p:blipFill>
        <p:spPr bwMode="auto">
          <a:xfrm>
            <a:off x="1288729" y="3789040"/>
            <a:ext cx="3139255" cy="1070754"/>
          </a:xfrm>
          <a:prstGeom prst="rect">
            <a:avLst/>
          </a:prstGeom>
          <a:noFill/>
          <a:ln w="9525">
            <a:noFill/>
            <a:miter lim="800000"/>
            <a:headEnd/>
            <a:tailEnd/>
          </a:ln>
        </p:spPr>
      </p:pic>
      <p:grpSp>
        <p:nvGrpSpPr>
          <p:cNvPr id="36869" name="Group 5"/>
          <p:cNvGrpSpPr>
            <a:grpSpLocks/>
          </p:cNvGrpSpPr>
          <p:nvPr/>
        </p:nvGrpSpPr>
        <p:grpSpPr bwMode="auto">
          <a:xfrm>
            <a:off x="1296988" y="4869160"/>
            <a:ext cx="3203004" cy="631280"/>
            <a:chOff x="2925" y="3294"/>
            <a:chExt cx="1951" cy="499"/>
          </a:xfrm>
        </p:grpSpPr>
        <p:sp>
          <p:nvSpPr>
            <p:cNvPr id="36871" name="Line 6"/>
            <p:cNvSpPr>
              <a:spLocks noChangeShapeType="1"/>
            </p:cNvSpPr>
            <p:nvPr/>
          </p:nvSpPr>
          <p:spPr bwMode="auto">
            <a:xfrm rot="5400000">
              <a:off x="4513" y="3067"/>
              <a:ext cx="0" cy="726"/>
            </a:xfrm>
            <a:prstGeom prst="line">
              <a:avLst/>
            </a:prstGeom>
            <a:noFill/>
            <a:ln w="25400">
              <a:solidFill>
                <a:schemeClr val="tx1"/>
              </a:solidFill>
              <a:round/>
              <a:headEnd/>
              <a:tailEnd/>
            </a:ln>
          </p:spPr>
          <p:txBody>
            <a:bodyPr lIns="95271" tIns="47636" rIns="95271" bIns="47636"/>
            <a:lstStyle/>
            <a:p>
              <a:endParaRPr lang="sv-SE"/>
            </a:p>
          </p:txBody>
        </p:sp>
        <p:sp>
          <p:nvSpPr>
            <p:cNvPr id="36872" name="Line 7"/>
            <p:cNvSpPr>
              <a:spLocks noChangeShapeType="1"/>
            </p:cNvSpPr>
            <p:nvPr/>
          </p:nvSpPr>
          <p:spPr bwMode="auto">
            <a:xfrm rot="16200000" flipV="1">
              <a:off x="4512" y="3249"/>
              <a:ext cx="1" cy="726"/>
            </a:xfrm>
            <a:prstGeom prst="line">
              <a:avLst/>
            </a:prstGeom>
            <a:noFill/>
            <a:ln w="25400">
              <a:solidFill>
                <a:schemeClr val="tx1"/>
              </a:solidFill>
              <a:round/>
              <a:headEnd/>
              <a:tailEnd/>
            </a:ln>
          </p:spPr>
          <p:txBody>
            <a:bodyPr lIns="95271" tIns="47636" rIns="95271" bIns="47636"/>
            <a:lstStyle/>
            <a:p>
              <a:endParaRPr lang="sv-SE"/>
            </a:p>
          </p:txBody>
        </p:sp>
        <p:sp>
          <p:nvSpPr>
            <p:cNvPr id="36873" name="Line 8"/>
            <p:cNvSpPr>
              <a:spLocks noChangeShapeType="1"/>
            </p:cNvSpPr>
            <p:nvPr/>
          </p:nvSpPr>
          <p:spPr bwMode="auto">
            <a:xfrm rot="5400000">
              <a:off x="4626" y="3543"/>
              <a:ext cx="0" cy="500"/>
            </a:xfrm>
            <a:prstGeom prst="line">
              <a:avLst/>
            </a:prstGeom>
            <a:noFill/>
            <a:ln w="25400">
              <a:solidFill>
                <a:schemeClr val="tx1"/>
              </a:solidFill>
              <a:round/>
              <a:headEnd/>
              <a:tailEnd/>
            </a:ln>
          </p:spPr>
          <p:txBody>
            <a:bodyPr lIns="95271" tIns="47636" rIns="95271" bIns="47636"/>
            <a:lstStyle/>
            <a:p>
              <a:endParaRPr lang="sv-SE"/>
            </a:p>
          </p:txBody>
        </p:sp>
        <p:sp>
          <p:nvSpPr>
            <p:cNvPr id="36874" name="Oval 9"/>
            <p:cNvSpPr>
              <a:spLocks noChangeArrowheads="1"/>
            </p:cNvSpPr>
            <p:nvPr/>
          </p:nvSpPr>
          <p:spPr bwMode="auto">
            <a:xfrm rot="5400000">
              <a:off x="4104" y="3476"/>
              <a:ext cx="499" cy="136"/>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6875" name="Line 10"/>
            <p:cNvSpPr>
              <a:spLocks noChangeShapeType="1"/>
            </p:cNvSpPr>
            <p:nvPr/>
          </p:nvSpPr>
          <p:spPr bwMode="auto">
            <a:xfrm rot="5400000">
              <a:off x="3991" y="3453"/>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6876" name="Line 11"/>
            <p:cNvSpPr>
              <a:spLocks noChangeShapeType="1"/>
            </p:cNvSpPr>
            <p:nvPr/>
          </p:nvSpPr>
          <p:spPr bwMode="auto">
            <a:xfrm rot="5400000" flipH="1">
              <a:off x="3855" y="3453"/>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6877" name="Line 12"/>
            <p:cNvSpPr>
              <a:spLocks noChangeShapeType="1"/>
            </p:cNvSpPr>
            <p:nvPr/>
          </p:nvSpPr>
          <p:spPr bwMode="auto">
            <a:xfrm rot="5400000">
              <a:off x="3402" y="2953"/>
              <a:ext cx="0" cy="953"/>
            </a:xfrm>
            <a:prstGeom prst="line">
              <a:avLst/>
            </a:prstGeom>
            <a:noFill/>
            <a:ln w="25400">
              <a:solidFill>
                <a:schemeClr val="tx1"/>
              </a:solidFill>
              <a:round/>
              <a:headEnd/>
              <a:tailEnd/>
            </a:ln>
          </p:spPr>
          <p:txBody>
            <a:bodyPr lIns="95271" tIns="47636" rIns="95271" bIns="47636"/>
            <a:lstStyle/>
            <a:p>
              <a:endParaRPr lang="sv-SE"/>
            </a:p>
          </p:txBody>
        </p:sp>
        <p:sp>
          <p:nvSpPr>
            <p:cNvPr id="36878" name="Line 13"/>
            <p:cNvSpPr>
              <a:spLocks noChangeShapeType="1"/>
            </p:cNvSpPr>
            <p:nvPr/>
          </p:nvSpPr>
          <p:spPr bwMode="auto">
            <a:xfrm rot="-5400000">
              <a:off x="3401" y="3135"/>
              <a:ext cx="1" cy="953"/>
            </a:xfrm>
            <a:prstGeom prst="line">
              <a:avLst/>
            </a:prstGeom>
            <a:noFill/>
            <a:ln w="25400">
              <a:solidFill>
                <a:schemeClr val="tx1"/>
              </a:solidFill>
              <a:round/>
              <a:headEnd/>
              <a:tailEnd/>
            </a:ln>
          </p:spPr>
          <p:txBody>
            <a:bodyPr lIns="95271" tIns="47636" rIns="95271" bIns="47636"/>
            <a:lstStyle/>
            <a:p>
              <a:endParaRPr lang="sv-SE"/>
            </a:p>
          </p:txBody>
        </p:sp>
        <p:sp>
          <p:nvSpPr>
            <p:cNvPr id="36879" name="Line 14"/>
            <p:cNvSpPr>
              <a:spLocks noChangeShapeType="1"/>
            </p:cNvSpPr>
            <p:nvPr/>
          </p:nvSpPr>
          <p:spPr bwMode="auto">
            <a:xfrm rot="5400000" flipH="1" flipV="1">
              <a:off x="3855" y="3453"/>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6880" name="Line 15"/>
            <p:cNvSpPr>
              <a:spLocks noChangeShapeType="1"/>
            </p:cNvSpPr>
            <p:nvPr/>
          </p:nvSpPr>
          <p:spPr bwMode="auto">
            <a:xfrm rot="5400000" flipV="1">
              <a:off x="3991" y="3453"/>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6881" name="Line 16"/>
            <p:cNvSpPr>
              <a:spLocks noChangeShapeType="1"/>
            </p:cNvSpPr>
            <p:nvPr/>
          </p:nvSpPr>
          <p:spPr bwMode="auto">
            <a:xfrm rot="-5400000">
              <a:off x="3697" y="3067"/>
              <a:ext cx="0" cy="1452"/>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36882" name="Line 17"/>
            <p:cNvSpPr>
              <a:spLocks noChangeShapeType="1"/>
            </p:cNvSpPr>
            <p:nvPr/>
          </p:nvSpPr>
          <p:spPr bwMode="auto">
            <a:xfrm rot="-5400000">
              <a:off x="3651" y="2568"/>
              <a:ext cx="0" cy="1452"/>
            </a:xfrm>
            <a:prstGeom prst="line">
              <a:avLst/>
            </a:prstGeom>
            <a:noFill/>
            <a:ln w="25400">
              <a:solidFill>
                <a:schemeClr val="tx1"/>
              </a:solidFill>
              <a:prstDash val="dash"/>
              <a:round/>
              <a:headEnd/>
              <a:tailEnd/>
            </a:ln>
          </p:spPr>
          <p:txBody>
            <a:bodyPr lIns="95271" tIns="47636" rIns="95271" bIns="47636"/>
            <a:lstStyle/>
            <a:p>
              <a:endParaRPr lang="sv-SE"/>
            </a:p>
          </p:txBody>
        </p:sp>
      </p:grpSp>
      <p:sp>
        <p:nvSpPr>
          <p:cNvPr id="36870" name="Text Box 23"/>
          <p:cNvSpPr txBox="1">
            <a:spLocks noChangeArrowheads="1"/>
          </p:cNvSpPr>
          <p:nvPr/>
        </p:nvSpPr>
        <p:spPr bwMode="auto">
          <a:xfrm>
            <a:off x="5004048" y="4365104"/>
            <a:ext cx="1568450" cy="460375"/>
          </a:xfrm>
          <a:prstGeom prst="rect">
            <a:avLst/>
          </a:prstGeom>
          <a:noFill/>
          <a:ln w="25400">
            <a:noFill/>
            <a:miter lim="800000"/>
            <a:headEnd/>
            <a:tailEnd/>
          </a:ln>
        </p:spPr>
        <p:txBody>
          <a:bodyPr wrap="none" lIns="95271" tIns="47636" rIns="95271" bIns="47636">
            <a:spAutoFit/>
          </a:bodyPr>
          <a:lstStyle/>
          <a:p>
            <a:pPr algn="l"/>
            <a:r>
              <a:rPr lang="sv-SE">
                <a:solidFill>
                  <a:schemeClr val="tx1"/>
                </a:solidFill>
                <a:latin typeface="Tahoma" pitchFamily="34" charset="0"/>
              </a:rPr>
              <a:t>FKAR-PG</a:t>
            </a:r>
          </a:p>
        </p:txBody>
      </p:sp>
      <p:pic>
        <p:nvPicPr>
          <p:cNvPr id="36884" name="Picture 20" descr="http://mtron.spprod.com/images/06PFKARG011119.jpg"/>
          <p:cNvPicPr>
            <a:picLocks noChangeAspect="1" noChangeArrowheads="1"/>
          </p:cNvPicPr>
          <p:nvPr/>
        </p:nvPicPr>
        <p:blipFill>
          <a:blip r:embed="rId4" cstate="print"/>
          <a:srcRect/>
          <a:stretch>
            <a:fillRect/>
          </a:stretch>
        </p:blipFill>
        <p:spPr bwMode="auto">
          <a:xfrm>
            <a:off x="1277648" y="3645024"/>
            <a:ext cx="5670616" cy="504056"/>
          </a:xfrm>
          <a:prstGeom prst="rect">
            <a:avLst/>
          </a:prstGeom>
          <a:noFill/>
        </p:spPr>
      </p:pic>
    </p:spTree>
  </p:cSld>
  <p:clrMapOvr>
    <a:masterClrMapping/>
  </p:clrMapOvr>
  <p:transition>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a:defRPr/>
            </a:pPr>
            <a:r>
              <a:rPr lang="en-US" smtClean="0"/>
              <a:t>Simple TG system</a:t>
            </a:r>
          </a:p>
        </p:txBody>
      </p:sp>
      <p:graphicFrame>
        <p:nvGraphicFramePr>
          <p:cNvPr id="466952" name="Object 2"/>
          <p:cNvGraphicFramePr>
            <a:graphicFrameLocks noChangeAspect="1"/>
          </p:cNvGraphicFramePr>
          <p:nvPr/>
        </p:nvGraphicFramePr>
        <p:xfrm>
          <a:off x="2428875" y="1571625"/>
          <a:ext cx="3095625" cy="1717675"/>
        </p:xfrm>
        <a:graphic>
          <a:graphicData uri="http://schemas.openxmlformats.org/presentationml/2006/ole">
            <p:oleObj spid="_x0000_s1026" name="Visio" r:id="rId4" imgW="3112922" imgH="1872082" progId="Visio.Drawing.11">
              <p:embed/>
            </p:oleObj>
          </a:graphicData>
        </a:graphic>
      </p:graphicFrame>
      <p:graphicFrame>
        <p:nvGraphicFramePr>
          <p:cNvPr id="466953" name="Object 3"/>
          <p:cNvGraphicFramePr>
            <a:graphicFrameLocks noChangeAspect="1"/>
          </p:cNvGraphicFramePr>
          <p:nvPr>
            <p:ph sz="half" idx="2"/>
          </p:nvPr>
        </p:nvGraphicFramePr>
        <p:xfrm>
          <a:off x="4060825" y="2797175"/>
          <a:ext cx="1171575" cy="3887788"/>
        </p:xfrm>
        <a:graphic>
          <a:graphicData uri="http://schemas.openxmlformats.org/presentationml/2006/ole">
            <p:oleObj spid="_x0000_s1027" name="Visio" r:id="rId5" imgW="1556614" imgH="5167884" progId="Visio.Drawing.11">
              <p:embed/>
            </p:oleObj>
          </a:graphicData>
        </a:graphic>
      </p:graphicFrame>
      <p:graphicFrame>
        <p:nvGraphicFramePr>
          <p:cNvPr id="466957" name="Object 4"/>
          <p:cNvGraphicFramePr>
            <a:graphicFrameLocks noChangeAspect="1"/>
          </p:cNvGraphicFramePr>
          <p:nvPr/>
        </p:nvGraphicFramePr>
        <p:xfrm>
          <a:off x="5237163" y="2797175"/>
          <a:ext cx="1176337" cy="3887788"/>
        </p:xfrm>
        <a:graphic>
          <a:graphicData uri="http://schemas.openxmlformats.org/presentationml/2006/ole">
            <p:oleObj spid="_x0000_s1028" name="Visio" r:id="rId6" imgW="1561490" imgH="5167884" progId="Visio.Drawing.11">
              <p:embed/>
            </p:oleObj>
          </a:graphicData>
        </a:graphic>
      </p:graphicFrame>
      <p:graphicFrame>
        <p:nvGraphicFramePr>
          <p:cNvPr id="1029" name="Object 5"/>
          <p:cNvGraphicFramePr>
            <a:graphicFrameLocks noChangeAspect="1"/>
          </p:cNvGraphicFramePr>
          <p:nvPr>
            <p:ph sz="half" idx="1"/>
          </p:nvPr>
        </p:nvGraphicFramePr>
        <p:xfrm>
          <a:off x="1674813" y="1960563"/>
          <a:ext cx="1470025" cy="1739900"/>
        </p:xfrm>
        <a:graphic>
          <a:graphicData uri="http://schemas.openxmlformats.org/presentationml/2006/ole">
            <p:oleObj spid="_x0000_s1029" name="Visio" r:id="rId7" imgW="1468526" imgH="1572158" progId="Visio.Drawing.11">
              <p:embed/>
            </p:oleObj>
          </a:graphicData>
        </a:graphic>
      </p:graphicFrame>
      <p:sp>
        <p:nvSpPr>
          <p:cNvPr id="466962" name="AutoShape 18"/>
          <p:cNvSpPr>
            <a:spLocks/>
          </p:cNvSpPr>
          <p:nvPr/>
        </p:nvSpPr>
        <p:spPr bwMode="auto">
          <a:xfrm>
            <a:off x="6316663" y="2428875"/>
            <a:ext cx="1873250" cy="1063625"/>
          </a:xfrm>
          <a:prstGeom prst="borderCallout1">
            <a:avLst>
              <a:gd name="adj1" fmla="val 18750"/>
              <a:gd name="adj2" fmla="val -4069"/>
              <a:gd name="adj3" fmla="val 59116"/>
              <a:gd name="adj4" fmla="val -50083"/>
            </a:avLst>
          </a:prstGeom>
          <a:solidFill>
            <a:srgbClr val="FFFF99"/>
          </a:solidFill>
          <a:ln w="25400">
            <a:solidFill>
              <a:schemeClr val="tx1"/>
            </a:solidFill>
            <a:miter lim="800000"/>
            <a:headEnd/>
            <a:tailEnd type="arrow" w="med" len="lg"/>
          </a:ln>
        </p:spPr>
        <p:txBody>
          <a:bodyPr lIns="95271" tIns="47636" rIns="95271" bIns="47636"/>
          <a:lstStyle/>
          <a:p>
            <a:r>
              <a:rPr lang="sv-SE" sz="1600">
                <a:solidFill>
                  <a:schemeClr val="tx1"/>
                </a:solidFill>
                <a:latin typeface="Tahoma" pitchFamily="34" charset="0"/>
              </a:rPr>
              <a:t>Field Busses</a:t>
            </a:r>
          </a:p>
          <a:p>
            <a:r>
              <a:rPr lang="sv-SE" sz="1600">
                <a:solidFill>
                  <a:schemeClr val="tx1"/>
                </a:solidFill>
                <a:latin typeface="Tahoma" pitchFamily="34" charset="0"/>
              </a:rPr>
              <a:t>FCU – Tank Hub or other field device</a:t>
            </a:r>
          </a:p>
        </p:txBody>
      </p:sp>
      <p:pic>
        <p:nvPicPr>
          <p:cNvPr id="9" name="Picture 1" descr="I:\GSS\KURS\eLearning\Raptor System Overview\System Overview\Bilder\Slide6\FCU.png"/>
          <p:cNvPicPr>
            <a:picLocks noChangeAspect="1" noChangeArrowheads="1"/>
          </p:cNvPicPr>
          <p:nvPr/>
        </p:nvPicPr>
        <p:blipFill>
          <a:blip r:embed="rId8" cstate="print"/>
          <a:srcRect/>
          <a:stretch>
            <a:fillRect/>
          </a:stretch>
        </p:blipFill>
        <p:spPr bwMode="auto">
          <a:xfrm rot="21203771">
            <a:off x="4681788" y="2106197"/>
            <a:ext cx="829302" cy="704859"/>
          </a:xfrm>
          <a:prstGeom prst="rect">
            <a:avLst/>
          </a:prstGeom>
          <a:noFill/>
        </p:spPr>
      </p:pic>
      <p:sp>
        <p:nvSpPr>
          <p:cNvPr id="466961" name="AutoShape 17"/>
          <p:cNvSpPr>
            <a:spLocks/>
          </p:cNvSpPr>
          <p:nvPr/>
        </p:nvSpPr>
        <p:spPr bwMode="auto">
          <a:xfrm>
            <a:off x="4589463" y="1143000"/>
            <a:ext cx="1797050" cy="930275"/>
          </a:xfrm>
          <a:prstGeom prst="borderCallout1">
            <a:avLst>
              <a:gd name="adj1" fmla="val 18750"/>
              <a:gd name="adj2" fmla="val -4241"/>
              <a:gd name="adj3" fmla="val 62477"/>
              <a:gd name="adj4" fmla="val -38231"/>
            </a:avLst>
          </a:prstGeom>
          <a:solidFill>
            <a:srgbClr val="FFFF99"/>
          </a:solidFill>
          <a:ln w="25400">
            <a:solidFill>
              <a:schemeClr val="tx1"/>
            </a:solidFill>
            <a:miter lim="800000"/>
            <a:headEnd/>
            <a:tailEnd type="arrow" w="med" len="lg"/>
          </a:ln>
        </p:spPr>
        <p:txBody>
          <a:bodyPr lIns="95271" tIns="47636" rIns="95271" bIns="47636"/>
          <a:lstStyle/>
          <a:p>
            <a:r>
              <a:rPr lang="sv-SE" sz="1600" dirty="0">
                <a:solidFill>
                  <a:schemeClr val="tx1"/>
                </a:solidFill>
                <a:latin typeface="Tahoma" pitchFamily="34" charset="0"/>
              </a:rPr>
              <a:t>Group Bus</a:t>
            </a:r>
          </a:p>
          <a:p>
            <a:r>
              <a:rPr lang="sv-SE" sz="1600" dirty="0">
                <a:solidFill>
                  <a:schemeClr val="tx1"/>
                </a:solidFill>
                <a:latin typeface="Tahoma" pitchFamily="34" charset="0"/>
              </a:rPr>
              <a:t>HOST – FCU/Tank Hub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6952"/>
                                        </p:tgtEl>
                                        <p:attrNameLst>
                                          <p:attrName>style.visibility</p:attrName>
                                        </p:attrNameLst>
                                      </p:cBhvr>
                                      <p:to>
                                        <p:strVal val="visible"/>
                                      </p:to>
                                    </p:set>
                                    <p:animEffect transition="in" filter="checkerboard(across)">
                                      <p:cBhvr>
                                        <p:cTn id="7" dur="500"/>
                                        <p:tgtEl>
                                          <p:spTgt spid="46695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66953"/>
                                        </p:tgtEl>
                                        <p:attrNameLst>
                                          <p:attrName>style.visibility</p:attrName>
                                        </p:attrNameLst>
                                      </p:cBhvr>
                                      <p:to>
                                        <p:strVal val="visible"/>
                                      </p:to>
                                    </p:set>
                                    <p:animEffect transition="in" filter="checkerboard(across)">
                                      <p:cBhvr>
                                        <p:cTn id="12" dur="500"/>
                                        <p:tgtEl>
                                          <p:spTgt spid="46695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66957"/>
                                        </p:tgtEl>
                                        <p:attrNameLst>
                                          <p:attrName>style.visibility</p:attrName>
                                        </p:attrNameLst>
                                      </p:cBhvr>
                                      <p:to>
                                        <p:strVal val="visible"/>
                                      </p:to>
                                    </p:set>
                                    <p:animEffect transition="in" filter="checkerboard(across)">
                                      <p:cBhvr>
                                        <p:cTn id="17" dur="500"/>
                                        <p:tgtEl>
                                          <p:spTgt spid="4669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6961"/>
                                        </p:tgtEl>
                                        <p:attrNameLst>
                                          <p:attrName>style.visibility</p:attrName>
                                        </p:attrNameLst>
                                      </p:cBhvr>
                                      <p:to>
                                        <p:strVal val="visible"/>
                                      </p:to>
                                    </p:set>
                                    <p:animEffect transition="in" filter="blinds(horizontal)">
                                      <p:cBhvr>
                                        <p:cTn id="22" dur="500"/>
                                        <p:tgtEl>
                                          <p:spTgt spid="4669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66962"/>
                                        </p:tgtEl>
                                        <p:attrNameLst>
                                          <p:attrName>style.visibility</p:attrName>
                                        </p:attrNameLst>
                                      </p:cBhvr>
                                      <p:to>
                                        <p:strVal val="visible"/>
                                      </p:to>
                                    </p:set>
                                    <p:animEffect transition="in" filter="blinds(horizontal)">
                                      <p:cBhvr>
                                        <p:cTn id="27" dur="500"/>
                                        <p:tgtEl>
                                          <p:spTgt spid="466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2" grpId="0" animBg="1"/>
      <p:bldP spid="4669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smtClean="0"/>
              <a:t>PC to FCU</a:t>
            </a:r>
          </a:p>
        </p:txBody>
      </p:sp>
      <p:sp>
        <p:nvSpPr>
          <p:cNvPr id="2053" name="Rectangle 3"/>
          <p:cNvSpPr>
            <a:spLocks noGrp="1" noChangeArrowheads="1"/>
          </p:cNvSpPr>
          <p:nvPr>
            <p:ph type="body" idx="1"/>
          </p:nvPr>
        </p:nvSpPr>
        <p:spPr/>
        <p:txBody>
          <a:bodyPr/>
          <a:lstStyle/>
          <a:p>
            <a:r>
              <a:rPr lang="en-US" sz="2400" smtClean="0"/>
              <a:t>Direct communication between PC and FCU </a:t>
            </a:r>
          </a:p>
          <a:p>
            <a:pPr lvl="1"/>
            <a:r>
              <a:rPr lang="en-US" sz="2000" smtClean="0"/>
              <a:t>PC </a:t>
            </a:r>
            <a:r>
              <a:rPr lang="en-US" sz="2000" b="1" smtClean="0"/>
              <a:t>RS232</a:t>
            </a:r>
            <a:r>
              <a:rPr lang="en-US" sz="2000" smtClean="0"/>
              <a:t> Com-port and FCU terminals </a:t>
            </a:r>
          </a:p>
          <a:p>
            <a:pPr lvl="1"/>
            <a:r>
              <a:rPr lang="en-US" sz="2000" smtClean="0"/>
              <a:t>Only </a:t>
            </a:r>
            <a:r>
              <a:rPr lang="en-US" sz="2000" i="1" smtClean="0"/>
              <a:t>”point to point”</a:t>
            </a:r>
          </a:p>
        </p:txBody>
      </p:sp>
      <p:graphicFrame>
        <p:nvGraphicFramePr>
          <p:cNvPr id="472068" name="Object 2"/>
          <p:cNvGraphicFramePr>
            <a:graphicFrameLocks noChangeAspect="1"/>
          </p:cNvGraphicFramePr>
          <p:nvPr/>
        </p:nvGraphicFramePr>
        <p:xfrm>
          <a:off x="1358900" y="2692400"/>
          <a:ext cx="3095625" cy="1717675"/>
        </p:xfrm>
        <a:graphic>
          <a:graphicData uri="http://schemas.openxmlformats.org/presentationml/2006/ole">
            <p:oleObj spid="_x0000_s2050" name="Visio" r:id="rId4" imgW="3096158" imgH="1717243" progId="Visio.Drawing.11">
              <p:embed/>
            </p:oleObj>
          </a:graphicData>
        </a:graphic>
      </p:graphicFrame>
      <p:graphicFrame>
        <p:nvGraphicFramePr>
          <p:cNvPr id="2051" name="Object 3"/>
          <p:cNvGraphicFramePr>
            <a:graphicFrameLocks noChangeAspect="1"/>
          </p:cNvGraphicFramePr>
          <p:nvPr/>
        </p:nvGraphicFramePr>
        <p:xfrm>
          <a:off x="611188" y="3136900"/>
          <a:ext cx="1468437" cy="1571625"/>
        </p:xfrm>
        <a:graphic>
          <a:graphicData uri="http://schemas.openxmlformats.org/presentationml/2006/ole">
            <p:oleObj spid="_x0000_s2051" name="Visio" r:id="rId5" imgW="1468526" imgH="1572158" progId="Visio.Drawing.11">
              <p:embed/>
            </p:oleObj>
          </a:graphicData>
        </a:graphic>
      </p:graphicFrame>
      <p:sp>
        <p:nvSpPr>
          <p:cNvPr id="472070" name="AutoShape 6"/>
          <p:cNvSpPr>
            <a:spLocks/>
          </p:cNvSpPr>
          <p:nvPr/>
        </p:nvSpPr>
        <p:spPr bwMode="auto">
          <a:xfrm>
            <a:off x="3519488" y="2474913"/>
            <a:ext cx="2732087" cy="611187"/>
          </a:xfrm>
          <a:prstGeom prst="borderCallout1">
            <a:avLst>
              <a:gd name="adj1" fmla="val 18699"/>
              <a:gd name="adj2" fmla="val -2787"/>
              <a:gd name="adj3" fmla="val 39222"/>
              <a:gd name="adj4" fmla="val -24810"/>
            </a:avLst>
          </a:prstGeom>
          <a:solidFill>
            <a:srgbClr val="FFFF99"/>
          </a:solidFill>
          <a:ln w="25400">
            <a:solidFill>
              <a:schemeClr val="tx1"/>
            </a:solidFill>
            <a:miter lim="800000"/>
            <a:headEnd/>
            <a:tailEnd type="arrow" w="med" len="lg"/>
          </a:ln>
        </p:spPr>
        <p:txBody>
          <a:bodyPr lIns="95271" tIns="47636" rIns="95271" bIns="47636"/>
          <a:lstStyle/>
          <a:p>
            <a:r>
              <a:rPr lang="sv-SE" sz="1600">
                <a:solidFill>
                  <a:schemeClr val="tx1"/>
                </a:solidFill>
                <a:latin typeface="Tahoma" pitchFamily="34" charset="0"/>
              </a:rPr>
              <a:t>Maximum cable lenght </a:t>
            </a:r>
          </a:p>
          <a:p>
            <a:r>
              <a:rPr lang="sv-SE" sz="1600">
                <a:solidFill>
                  <a:schemeClr val="tx1"/>
                </a:solidFill>
                <a:latin typeface="Tahoma" pitchFamily="34" charset="0"/>
              </a:rPr>
              <a:t>15 meters</a:t>
            </a:r>
          </a:p>
        </p:txBody>
      </p:sp>
      <p:grpSp>
        <p:nvGrpSpPr>
          <p:cNvPr id="2" name="Group 16"/>
          <p:cNvGrpSpPr>
            <a:grpSpLocks/>
          </p:cNvGrpSpPr>
          <p:nvPr/>
        </p:nvGrpSpPr>
        <p:grpSpPr bwMode="auto">
          <a:xfrm>
            <a:off x="642938" y="3214688"/>
            <a:ext cx="8205787" cy="2754312"/>
            <a:chOff x="385" y="2296"/>
            <a:chExt cx="5169" cy="1735"/>
          </a:xfrm>
        </p:grpSpPr>
        <p:pic>
          <p:nvPicPr>
            <p:cNvPr id="2056" name="Picture 14" descr="FCU Int"/>
            <p:cNvPicPr>
              <a:picLocks noChangeAspect="1" noChangeArrowheads="1"/>
            </p:cNvPicPr>
            <p:nvPr/>
          </p:nvPicPr>
          <p:blipFill>
            <a:blip r:embed="rId6" cstate="print"/>
            <a:srcRect/>
            <a:stretch>
              <a:fillRect/>
            </a:stretch>
          </p:blipFill>
          <p:spPr bwMode="auto">
            <a:xfrm>
              <a:off x="2517" y="2886"/>
              <a:ext cx="1270" cy="1145"/>
            </a:xfrm>
            <a:prstGeom prst="rect">
              <a:avLst/>
            </a:prstGeom>
            <a:noFill/>
            <a:ln w="9525">
              <a:noFill/>
              <a:miter lim="800000"/>
              <a:headEnd/>
              <a:tailEnd/>
            </a:ln>
          </p:spPr>
        </p:pic>
        <p:sp>
          <p:nvSpPr>
            <p:cNvPr id="2057" name="AutoShape 9"/>
            <p:cNvSpPr>
              <a:spLocks/>
            </p:cNvSpPr>
            <p:nvPr/>
          </p:nvSpPr>
          <p:spPr bwMode="auto">
            <a:xfrm>
              <a:off x="385" y="3466"/>
              <a:ext cx="1868" cy="528"/>
            </a:xfrm>
            <a:prstGeom prst="borderCallout1">
              <a:avLst>
                <a:gd name="adj1" fmla="val 18847"/>
                <a:gd name="adj2" fmla="val 102569"/>
                <a:gd name="adj3" fmla="val -2657"/>
                <a:gd name="adj4" fmla="val 144968"/>
              </a:avLst>
            </a:prstGeom>
            <a:solidFill>
              <a:srgbClr val="FFFF99"/>
            </a:solidFill>
            <a:ln w="25400">
              <a:solidFill>
                <a:srgbClr val="FC1604"/>
              </a:solidFill>
              <a:miter lim="800000"/>
              <a:headEnd/>
              <a:tailEnd type="arrow" w="med" len="lg"/>
            </a:ln>
          </p:spPr>
          <p:txBody>
            <a:bodyPr lIns="95271" tIns="47636" rIns="95271" bIns="47636"/>
            <a:lstStyle/>
            <a:p>
              <a:r>
                <a:rPr lang="sv-SE" sz="1600">
                  <a:solidFill>
                    <a:schemeClr val="tx1"/>
                  </a:solidFill>
                  <a:latin typeface="Tahoma" pitchFamily="34" charset="0"/>
                </a:rPr>
                <a:t>RS 232 in FCU</a:t>
              </a:r>
            </a:p>
            <a:p>
              <a:r>
                <a:rPr lang="sv-SE" sz="1600">
                  <a:solidFill>
                    <a:schemeClr val="tx1"/>
                  </a:solidFill>
                  <a:latin typeface="Tahoma" pitchFamily="34" charset="0"/>
                </a:rPr>
                <a:t>Cable connection at X10 (X11)</a:t>
              </a:r>
            </a:p>
          </p:txBody>
        </p:sp>
        <p:sp>
          <p:nvSpPr>
            <p:cNvPr id="2058" name="AutoShape 10"/>
            <p:cNvSpPr>
              <a:spLocks/>
            </p:cNvSpPr>
            <p:nvPr/>
          </p:nvSpPr>
          <p:spPr bwMode="auto">
            <a:xfrm>
              <a:off x="3833" y="2296"/>
              <a:ext cx="1721" cy="495"/>
            </a:xfrm>
            <a:prstGeom prst="borderCallout1">
              <a:avLst>
                <a:gd name="adj1" fmla="val 18699"/>
                <a:gd name="adj2" fmla="val -2787"/>
                <a:gd name="adj3" fmla="val 183722"/>
                <a:gd name="adj4" fmla="val -34106"/>
              </a:avLst>
            </a:prstGeom>
            <a:solidFill>
              <a:srgbClr val="FFFF99"/>
            </a:solidFill>
            <a:ln w="25400">
              <a:solidFill>
                <a:srgbClr val="FC1604"/>
              </a:solidFill>
              <a:miter lim="800000"/>
              <a:headEnd/>
              <a:tailEnd type="arrow" w="med" len="lg"/>
            </a:ln>
          </p:spPr>
          <p:txBody>
            <a:bodyPr lIns="95271" tIns="47636" rIns="95271" bIns="47636"/>
            <a:lstStyle/>
            <a:p>
              <a:r>
                <a:rPr lang="sv-SE" sz="1600">
                  <a:solidFill>
                    <a:schemeClr val="tx1"/>
                  </a:solidFill>
                  <a:latin typeface="Tahoma" pitchFamily="34" charset="0"/>
                </a:rPr>
                <a:t>RS 232 in FCU</a:t>
              </a:r>
            </a:p>
            <a:p>
              <a:r>
                <a:rPr lang="sv-SE" sz="1600">
                  <a:solidFill>
                    <a:schemeClr val="tx1"/>
                  </a:solidFill>
                  <a:latin typeface="Tahoma" pitchFamily="34" charset="0"/>
                </a:rPr>
                <a:t>Jumper needed at X5 (X6)</a:t>
              </a:r>
            </a:p>
          </p:txBody>
        </p:sp>
      </p:grpSp>
      <p:pic>
        <p:nvPicPr>
          <p:cNvPr id="11" name="Picture 1" descr="I:\GSS\KURS\eLearning\Raptor System Overview\System Overview\Bilder\Slide6\FCU.png"/>
          <p:cNvPicPr>
            <a:picLocks noChangeAspect="1" noChangeArrowheads="1"/>
          </p:cNvPicPr>
          <p:nvPr/>
        </p:nvPicPr>
        <p:blipFill>
          <a:blip r:embed="rId7" cstate="print"/>
          <a:srcRect/>
          <a:stretch>
            <a:fillRect/>
          </a:stretch>
        </p:blipFill>
        <p:spPr bwMode="auto">
          <a:xfrm rot="21203771">
            <a:off x="3546945" y="3217216"/>
            <a:ext cx="950511" cy="80788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72068"/>
                                        </p:tgtEl>
                                        <p:attrNameLst>
                                          <p:attrName>style.visibility</p:attrName>
                                        </p:attrNameLst>
                                      </p:cBhvr>
                                      <p:to>
                                        <p:strVal val="visible"/>
                                      </p:to>
                                    </p:set>
                                    <p:animEffect transition="in" filter="checkerboard(across)">
                                      <p:cBhvr>
                                        <p:cTn id="7" dur="500"/>
                                        <p:tgtEl>
                                          <p:spTgt spid="4720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2070"/>
                                        </p:tgtEl>
                                        <p:attrNameLst>
                                          <p:attrName>style.visibility</p:attrName>
                                        </p:attrNameLst>
                                      </p:cBhvr>
                                      <p:to>
                                        <p:strVal val="visible"/>
                                      </p:to>
                                    </p:set>
                                    <p:animEffect transition="in" filter="blinds(horizontal)">
                                      <p:cBhvr>
                                        <p:cTn id="12" dur="500"/>
                                        <p:tgtEl>
                                          <p:spTgt spid="4720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pPr>
              <a:defRPr/>
            </a:pPr>
            <a:r>
              <a:rPr lang="en-US" smtClean="0"/>
              <a:t>PC to FCU</a:t>
            </a:r>
          </a:p>
        </p:txBody>
      </p:sp>
      <p:sp>
        <p:nvSpPr>
          <p:cNvPr id="474115" name="Rectangle 3"/>
          <p:cNvSpPr>
            <a:spLocks noGrp="1" noChangeArrowheads="1"/>
          </p:cNvSpPr>
          <p:nvPr>
            <p:ph idx="1"/>
          </p:nvPr>
        </p:nvSpPr>
        <p:spPr/>
        <p:txBody>
          <a:bodyPr/>
          <a:lstStyle/>
          <a:p>
            <a:r>
              <a:rPr lang="en-US" sz="2400" smtClean="0"/>
              <a:t>Communication via FBM and TRL/2 bus </a:t>
            </a:r>
          </a:p>
          <a:p>
            <a:pPr lvl="1"/>
            <a:r>
              <a:rPr lang="en-US" sz="2000" b="1" smtClean="0"/>
              <a:t>RS232</a:t>
            </a:r>
            <a:r>
              <a:rPr lang="en-US" sz="2000" smtClean="0"/>
              <a:t> or </a:t>
            </a:r>
            <a:r>
              <a:rPr lang="en-US" sz="2000" b="1" smtClean="0"/>
              <a:t>USB</a:t>
            </a:r>
            <a:r>
              <a:rPr lang="en-US" sz="2000" smtClean="0"/>
              <a:t> from PC to FBM</a:t>
            </a:r>
          </a:p>
          <a:p>
            <a:pPr lvl="1"/>
            <a:r>
              <a:rPr lang="en-US" sz="2000" smtClean="0"/>
              <a:t>FCM board as connection in FCU (to FBM)</a:t>
            </a:r>
            <a:r>
              <a:rPr lang="en-US" sz="1600" smtClean="0"/>
              <a:t> </a:t>
            </a:r>
          </a:p>
          <a:p>
            <a:pPr lvl="1"/>
            <a:r>
              <a:rPr lang="en-US" sz="2000" smtClean="0"/>
              <a:t>”Multidrop” on group bus is possible (Multiple FCU or FCU redundancy)</a:t>
            </a:r>
            <a:endParaRPr lang="en-US" sz="2000" i="1" smtClean="0"/>
          </a:p>
        </p:txBody>
      </p:sp>
      <p:grpSp>
        <p:nvGrpSpPr>
          <p:cNvPr id="2" name="Group 21"/>
          <p:cNvGrpSpPr>
            <a:grpSpLocks/>
          </p:cNvGrpSpPr>
          <p:nvPr/>
        </p:nvGrpSpPr>
        <p:grpSpPr bwMode="auto">
          <a:xfrm>
            <a:off x="2143125" y="4786313"/>
            <a:ext cx="5114925" cy="1817687"/>
            <a:chOff x="565" y="3147"/>
            <a:chExt cx="3222" cy="1145"/>
          </a:xfrm>
        </p:grpSpPr>
        <p:pic>
          <p:nvPicPr>
            <p:cNvPr id="3082" name="Picture 8" descr="FCU Int"/>
            <p:cNvPicPr>
              <a:picLocks noChangeAspect="1" noChangeArrowheads="1"/>
            </p:cNvPicPr>
            <p:nvPr/>
          </p:nvPicPr>
          <p:blipFill>
            <a:blip r:embed="rId4" cstate="print"/>
            <a:srcRect/>
            <a:stretch>
              <a:fillRect/>
            </a:stretch>
          </p:blipFill>
          <p:spPr bwMode="auto">
            <a:xfrm>
              <a:off x="2517" y="3147"/>
              <a:ext cx="1270" cy="1145"/>
            </a:xfrm>
            <a:prstGeom prst="rect">
              <a:avLst/>
            </a:prstGeom>
            <a:noFill/>
            <a:ln w="9525">
              <a:noFill/>
              <a:miter lim="800000"/>
              <a:headEnd/>
              <a:tailEnd/>
            </a:ln>
          </p:spPr>
        </p:pic>
        <p:sp>
          <p:nvSpPr>
            <p:cNvPr id="3083" name="AutoShape 9"/>
            <p:cNvSpPr>
              <a:spLocks/>
            </p:cNvSpPr>
            <p:nvPr/>
          </p:nvSpPr>
          <p:spPr bwMode="auto">
            <a:xfrm>
              <a:off x="565" y="3702"/>
              <a:ext cx="1688" cy="553"/>
            </a:xfrm>
            <a:prstGeom prst="borderCallout1">
              <a:avLst>
                <a:gd name="adj1" fmla="val 13019"/>
                <a:gd name="adj2" fmla="val 102569"/>
                <a:gd name="adj3" fmla="val -15731"/>
                <a:gd name="adj4" fmla="val 150162"/>
              </a:avLst>
            </a:prstGeom>
            <a:solidFill>
              <a:srgbClr val="FFFF99"/>
            </a:solidFill>
            <a:ln w="25400">
              <a:solidFill>
                <a:srgbClr val="FC1604"/>
              </a:solidFill>
              <a:miter lim="800000"/>
              <a:headEnd/>
              <a:tailEnd type="arrow" w="med" len="lg"/>
            </a:ln>
          </p:spPr>
          <p:txBody>
            <a:bodyPr lIns="95271" tIns="47636" rIns="95271" bIns="47636"/>
            <a:lstStyle/>
            <a:p>
              <a:r>
                <a:rPr lang="sv-SE" sz="1600">
                  <a:solidFill>
                    <a:schemeClr val="tx1"/>
                  </a:solidFill>
                  <a:latin typeface="Tahoma" pitchFamily="34" charset="0"/>
                </a:rPr>
                <a:t>FCM in FCU</a:t>
              </a:r>
            </a:p>
            <a:p>
              <a:r>
                <a:rPr lang="sv-SE" sz="1600">
                  <a:solidFill>
                    <a:schemeClr val="tx1"/>
                  </a:solidFill>
                  <a:latin typeface="Tahoma" pitchFamily="34" charset="0"/>
                </a:rPr>
                <a:t>Placed at X5 (X6) </a:t>
              </a:r>
            </a:p>
            <a:p>
              <a:r>
                <a:rPr lang="sv-SE" sz="1400" i="1">
                  <a:solidFill>
                    <a:schemeClr val="tx1"/>
                  </a:solidFill>
                  <a:latin typeface="Tahoma" pitchFamily="34" charset="0"/>
                </a:rPr>
                <a:t>Optional X3 + X4</a:t>
              </a:r>
              <a:endParaRPr lang="sv-SE" sz="1400">
                <a:solidFill>
                  <a:schemeClr val="tx1"/>
                </a:solidFill>
                <a:latin typeface="Tahoma" pitchFamily="34" charset="0"/>
              </a:endParaRPr>
            </a:p>
          </p:txBody>
        </p:sp>
      </p:grpSp>
      <p:graphicFrame>
        <p:nvGraphicFramePr>
          <p:cNvPr id="3074" name="Object 6"/>
          <p:cNvGraphicFramePr>
            <a:graphicFrameLocks noChangeAspect="1"/>
          </p:cNvGraphicFramePr>
          <p:nvPr/>
        </p:nvGraphicFramePr>
        <p:xfrm>
          <a:off x="1357313" y="3071813"/>
          <a:ext cx="3095625" cy="1717675"/>
        </p:xfrm>
        <a:graphic>
          <a:graphicData uri="http://schemas.openxmlformats.org/presentationml/2006/ole">
            <p:oleObj spid="_x0000_s3074" name="Visio" r:id="rId5" imgW="3096158" imgH="1717243" progId="Visio.Drawing.11">
              <p:embed/>
            </p:oleObj>
          </a:graphicData>
        </a:graphic>
      </p:graphicFrame>
      <p:graphicFrame>
        <p:nvGraphicFramePr>
          <p:cNvPr id="3075" name="Object 7"/>
          <p:cNvGraphicFramePr>
            <a:graphicFrameLocks noChangeAspect="1"/>
          </p:cNvGraphicFramePr>
          <p:nvPr/>
        </p:nvGraphicFramePr>
        <p:xfrm>
          <a:off x="565150" y="3527425"/>
          <a:ext cx="1468438" cy="1571625"/>
        </p:xfrm>
        <a:graphic>
          <a:graphicData uri="http://schemas.openxmlformats.org/presentationml/2006/ole">
            <p:oleObj spid="_x0000_s3075" name="Visio" r:id="rId6" imgW="1468526" imgH="1572158" progId="Visio.Drawing.11">
              <p:embed/>
            </p:oleObj>
          </a:graphicData>
        </a:graphic>
      </p:graphicFrame>
      <p:sp>
        <p:nvSpPr>
          <p:cNvPr id="17" name="AutoShape 22"/>
          <p:cNvSpPr>
            <a:spLocks/>
          </p:cNvSpPr>
          <p:nvPr/>
        </p:nvSpPr>
        <p:spPr bwMode="auto">
          <a:xfrm>
            <a:off x="5749925" y="3244850"/>
            <a:ext cx="3276600" cy="1368425"/>
          </a:xfrm>
          <a:prstGeom prst="borderCallout1">
            <a:avLst>
              <a:gd name="adj1" fmla="val 8352"/>
              <a:gd name="adj2" fmla="val -2324"/>
              <a:gd name="adj3" fmla="val 23088"/>
              <a:gd name="adj4" fmla="val -18556"/>
            </a:avLst>
          </a:prstGeom>
          <a:solidFill>
            <a:srgbClr val="FFFF99"/>
          </a:solidFill>
          <a:ln w="25400">
            <a:solidFill>
              <a:schemeClr val="tx1"/>
            </a:solidFill>
            <a:miter lim="800000"/>
            <a:headEnd/>
            <a:tailEnd type="arrow" w="med" len="lg"/>
          </a:ln>
        </p:spPr>
        <p:txBody>
          <a:bodyPr lIns="95271" tIns="47636" rIns="95271" bIns="47636"/>
          <a:lstStyle/>
          <a:p>
            <a:r>
              <a:rPr lang="sv-SE" sz="1600">
                <a:solidFill>
                  <a:schemeClr val="tx1"/>
                </a:solidFill>
                <a:latin typeface="Tahoma" pitchFamily="34" charset="0"/>
              </a:rPr>
              <a:t>Maximum 3 FCU’s for 1 FBM</a:t>
            </a:r>
          </a:p>
          <a:p>
            <a:r>
              <a:rPr lang="sv-SE" sz="1600">
                <a:solidFill>
                  <a:schemeClr val="tx1"/>
                </a:solidFill>
                <a:latin typeface="Tahoma" pitchFamily="34" charset="0"/>
              </a:rPr>
              <a:t>Relates to:</a:t>
            </a:r>
          </a:p>
          <a:p>
            <a:r>
              <a:rPr lang="sv-SE" sz="1600">
                <a:solidFill>
                  <a:schemeClr val="tx1"/>
                </a:solidFill>
                <a:latin typeface="Tahoma" pitchFamily="34" charset="0"/>
              </a:rPr>
              <a:t>Electrical load on bus</a:t>
            </a:r>
          </a:p>
          <a:p>
            <a:r>
              <a:rPr lang="sv-SE" sz="1600">
                <a:solidFill>
                  <a:schemeClr val="tx1"/>
                </a:solidFill>
                <a:latin typeface="Tahoma" pitchFamily="34" charset="0"/>
              </a:rPr>
              <a:t>Addressing rule</a:t>
            </a:r>
          </a:p>
          <a:p>
            <a:r>
              <a:rPr lang="sv-SE" sz="1600">
                <a:solidFill>
                  <a:schemeClr val="tx1"/>
                </a:solidFill>
                <a:latin typeface="Tahoma" pitchFamily="34" charset="0"/>
              </a:rPr>
              <a:t>Uppdate rate (Scan time)</a:t>
            </a:r>
          </a:p>
          <a:p>
            <a:endParaRPr lang="sv-SE" sz="1600">
              <a:solidFill>
                <a:schemeClr val="tx1"/>
              </a:solidFill>
              <a:latin typeface="Tahoma" pitchFamily="34" charset="0"/>
            </a:endParaRPr>
          </a:p>
        </p:txBody>
      </p:sp>
      <p:graphicFrame>
        <p:nvGraphicFramePr>
          <p:cNvPr id="18" name="Object 8"/>
          <p:cNvGraphicFramePr>
            <a:graphicFrameLocks noChangeAspect="1"/>
          </p:cNvGraphicFramePr>
          <p:nvPr/>
        </p:nvGraphicFramePr>
        <p:xfrm>
          <a:off x="4741863" y="3651250"/>
          <a:ext cx="1439862" cy="1092200"/>
        </p:xfrm>
        <a:graphic>
          <a:graphicData uri="http://schemas.openxmlformats.org/presentationml/2006/ole">
            <p:oleObj spid="_x0000_s3076" name="Visio" r:id="rId7" imgW="1440180" imgH="1092098" progId="Visio.Drawing.11">
              <p:embed/>
            </p:oleObj>
          </a:graphicData>
        </a:graphic>
      </p:graphicFrame>
      <p:graphicFrame>
        <p:nvGraphicFramePr>
          <p:cNvPr id="19" name="Object 9"/>
          <p:cNvGraphicFramePr>
            <a:graphicFrameLocks noChangeAspect="1"/>
          </p:cNvGraphicFramePr>
          <p:nvPr/>
        </p:nvGraphicFramePr>
        <p:xfrm>
          <a:off x="3878263" y="3648075"/>
          <a:ext cx="1439862" cy="1092200"/>
        </p:xfrm>
        <a:graphic>
          <a:graphicData uri="http://schemas.openxmlformats.org/presentationml/2006/ole">
            <p:oleObj spid="_x0000_s3077" name="Visio" r:id="rId8" imgW="1440180" imgH="1092098" progId="Visio.Drawing.11">
              <p:embed/>
            </p:oleObj>
          </a:graphicData>
        </a:graphic>
      </p:graphicFrame>
      <p:pic>
        <p:nvPicPr>
          <p:cNvPr id="12" name="Picture 1" descr="I:\GSS\KURS\eLearning\Raptor System Overview\System Overview\Bilder\Slide6\FCU.png"/>
          <p:cNvPicPr>
            <a:picLocks noChangeAspect="1" noChangeArrowheads="1"/>
          </p:cNvPicPr>
          <p:nvPr/>
        </p:nvPicPr>
        <p:blipFill>
          <a:blip r:embed="rId9" cstate="print"/>
          <a:srcRect/>
          <a:stretch>
            <a:fillRect/>
          </a:stretch>
        </p:blipFill>
        <p:spPr bwMode="auto">
          <a:xfrm rot="21203771">
            <a:off x="3673676" y="3614897"/>
            <a:ext cx="829302" cy="704859"/>
          </a:xfrm>
          <a:prstGeom prst="rect">
            <a:avLst/>
          </a:prstGeom>
          <a:noFill/>
        </p:spPr>
      </p:pic>
      <p:pic>
        <p:nvPicPr>
          <p:cNvPr id="13" name="Picture 1" descr="I:\GSS\KURS\eLearning\Raptor System Overview\System Overview\Bilder\Slide6\FCU.png"/>
          <p:cNvPicPr>
            <a:picLocks noChangeAspect="1" noChangeArrowheads="1"/>
          </p:cNvPicPr>
          <p:nvPr/>
        </p:nvPicPr>
        <p:blipFill>
          <a:blip r:embed="rId9" cstate="print"/>
          <a:srcRect/>
          <a:stretch>
            <a:fillRect/>
          </a:stretch>
        </p:blipFill>
        <p:spPr bwMode="auto">
          <a:xfrm rot="21203771">
            <a:off x="4537771" y="3618364"/>
            <a:ext cx="829302" cy="704859"/>
          </a:xfrm>
          <a:prstGeom prst="rect">
            <a:avLst/>
          </a:prstGeom>
          <a:noFill/>
        </p:spPr>
      </p:pic>
      <p:pic>
        <p:nvPicPr>
          <p:cNvPr id="14" name="Picture 1" descr="I:\GSS\KURS\eLearning\Raptor System Overview\System Overview\Bilder\Slide6\FCU.png"/>
          <p:cNvPicPr>
            <a:picLocks noChangeAspect="1" noChangeArrowheads="1"/>
          </p:cNvPicPr>
          <p:nvPr/>
        </p:nvPicPr>
        <p:blipFill>
          <a:blip r:embed="rId9" cstate="print"/>
          <a:srcRect/>
          <a:stretch>
            <a:fillRect/>
          </a:stretch>
        </p:blipFill>
        <p:spPr bwMode="auto">
          <a:xfrm rot="21203771">
            <a:off x="5401866" y="3618365"/>
            <a:ext cx="829302" cy="70485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74115">
                                            <p:txEl>
                                              <p:pRg st="3" end="3"/>
                                            </p:txEl>
                                          </p:spTgt>
                                        </p:tgtEl>
                                        <p:attrNameLst>
                                          <p:attrName>style.visibility</p:attrName>
                                        </p:attrNameLst>
                                      </p:cBhvr>
                                      <p:to>
                                        <p:strVal val="visible"/>
                                      </p:to>
                                    </p:set>
                                    <p:animEffect transition="in" filter="blinds(horizontal)">
                                      <p:cBhvr>
                                        <p:cTn id="7" dur="500"/>
                                        <p:tgtEl>
                                          <p:spTgt spid="4741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par>
                          <p:cTn id="18" fill="hold">
                            <p:stCondLst>
                              <p:cond delay="500"/>
                            </p:stCondLst>
                            <p:childTnLst>
                              <p:par>
                                <p:cTn id="19" presetID="3" presetClass="entr" presetSubtype="10" fill="hold" nodeType="after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a:defRPr/>
            </a:pPr>
            <a:r>
              <a:rPr lang="en-US" dirty="0" smtClean="0"/>
              <a:t>FCU to Tank hub, Rex and Pro</a:t>
            </a:r>
          </a:p>
        </p:txBody>
      </p:sp>
      <p:graphicFrame>
        <p:nvGraphicFramePr>
          <p:cNvPr id="4098" name="Object 2"/>
          <p:cNvGraphicFramePr>
            <a:graphicFrameLocks noChangeAspect="1"/>
          </p:cNvGraphicFramePr>
          <p:nvPr/>
        </p:nvGraphicFramePr>
        <p:xfrm>
          <a:off x="539750" y="1393825"/>
          <a:ext cx="4006850" cy="3546475"/>
        </p:xfrm>
        <a:graphic>
          <a:graphicData uri="http://schemas.openxmlformats.org/presentationml/2006/ole">
            <p:oleObj spid="_x0000_s4098" name="Visio" r:id="rId4" imgW="4006596" imgH="3545738" progId="Visio.Drawing.11">
              <p:embed/>
            </p:oleObj>
          </a:graphicData>
        </a:graphic>
      </p:graphicFrame>
      <p:graphicFrame>
        <p:nvGraphicFramePr>
          <p:cNvPr id="485391" name="Object 3"/>
          <p:cNvGraphicFramePr>
            <a:graphicFrameLocks noChangeAspect="1"/>
          </p:cNvGraphicFramePr>
          <p:nvPr/>
        </p:nvGraphicFramePr>
        <p:xfrm>
          <a:off x="2771775" y="4327525"/>
          <a:ext cx="2763838" cy="1735138"/>
        </p:xfrm>
        <a:graphic>
          <a:graphicData uri="http://schemas.openxmlformats.org/presentationml/2006/ole">
            <p:oleObj spid="_x0000_s4099" name="Visio" r:id="rId5" imgW="2764536" imgH="1734922" progId="Visio.Drawing.11">
              <p:embed/>
            </p:oleObj>
          </a:graphicData>
        </a:graphic>
      </p:graphicFrame>
      <p:sp>
        <p:nvSpPr>
          <p:cNvPr id="485392" name="AutoShape 16"/>
          <p:cNvSpPr>
            <a:spLocks/>
          </p:cNvSpPr>
          <p:nvPr/>
        </p:nvSpPr>
        <p:spPr bwMode="auto">
          <a:xfrm>
            <a:off x="5643563" y="4500563"/>
            <a:ext cx="3241675" cy="1106487"/>
          </a:xfrm>
          <a:prstGeom prst="borderCallout1">
            <a:avLst>
              <a:gd name="adj1" fmla="val 10329"/>
              <a:gd name="adj2" fmla="val -2352"/>
              <a:gd name="adj3" fmla="val 31833"/>
              <a:gd name="adj4" fmla="val -41333"/>
            </a:avLst>
          </a:prstGeom>
          <a:solidFill>
            <a:srgbClr val="FFFF99"/>
          </a:solidFill>
          <a:ln w="25400">
            <a:solidFill>
              <a:schemeClr val="tx1"/>
            </a:solidFill>
            <a:miter lim="800000"/>
            <a:headEnd/>
            <a:tailEnd type="arrow" w="med" len="lg"/>
          </a:ln>
        </p:spPr>
        <p:txBody>
          <a:bodyPr lIns="95271" tIns="47636" rIns="95271" bIns="47636"/>
          <a:lstStyle/>
          <a:p>
            <a:r>
              <a:rPr lang="sv-SE" sz="2000">
                <a:solidFill>
                  <a:schemeClr val="tx1"/>
                </a:solidFill>
                <a:latin typeface="Tahoma" pitchFamily="34" charset="0"/>
              </a:rPr>
              <a:t>Field devices are recomended to be connected in a ”star”</a:t>
            </a:r>
            <a:endParaRPr lang="sv-SE" sz="1800">
              <a:solidFill>
                <a:schemeClr val="tx1"/>
              </a:solidFill>
              <a:latin typeface="Tahoma" pitchFamily="34" charset="0"/>
            </a:endParaRPr>
          </a:p>
        </p:txBody>
      </p:sp>
      <p:grpSp>
        <p:nvGrpSpPr>
          <p:cNvPr id="2" name="Group 29"/>
          <p:cNvGrpSpPr>
            <a:grpSpLocks/>
          </p:cNvGrpSpPr>
          <p:nvPr/>
        </p:nvGrpSpPr>
        <p:grpSpPr bwMode="auto">
          <a:xfrm>
            <a:off x="571500" y="4000500"/>
            <a:ext cx="2089150" cy="1927225"/>
            <a:chOff x="249" y="2840"/>
            <a:chExt cx="1316" cy="1214"/>
          </a:xfrm>
        </p:grpSpPr>
        <p:sp>
          <p:nvSpPr>
            <p:cNvPr id="4104" name="Text Box 18"/>
            <p:cNvSpPr txBox="1">
              <a:spLocks noChangeArrowheads="1"/>
            </p:cNvSpPr>
            <p:nvPr/>
          </p:nvSpPr>
          <p:spPr bwMode="auto">
            <a:xfrm>
              <a:off x="249" y="2840"/>
              <a:ext cx="1316" cy="1214"/>
            </a:xfrm>
            <a:prstGeom prst="rect">
              <a:avLst/>
            </a:prstGeom>
            <a:solidFill>
              <a:srgbClr val="CCFFCC"/>
            </a:solidFill>
            <a:ln w="9525">
              <a:solidFill>
                <a:srgbClr val="000000"/>
              </a:solidFill>
              <a:miter lim="800000"/>
              <a:headEnd/>
              <a:tailEnd/>
            </a:ln>
          </p:spPr>
          <p:txBody>
            <a:bodyPr>
              <a:spAutoFit/>
            </a:bodyPr>
            <a:lstStyle/>
            <a:p>
              <a:endParaRPr lang="sv-SE"/>
            </a:p>
            <a:p>
              <a:endParaRPr lang="sv-SE"/>
            </a:p>
            <a:p>
              <a:endParaRPr lang="sv-SE"/>
            </a:p>
            <a:p>
              <a:r>
                <a:rPr lang="sv-SE"/>
                <a:t>Alternative </a:t>
              </a:r>
            </a:p>
            <a:p>
              <a:r>
                <a:rPr lang="sv-SE"/>
                <a:t>connection</a:t>
              </a:r>
            </a:p>
          </p:txBody>
        </p:sp>
        <p:grpSp>
          <p:nvGrpSpPr>
            <p:cNvPr id="4105" name="Group 20"/>
            <p:cNvGrpSpPr>
              <a:grpSpLocks/>
            </p:cNvGrpSpPr>
            <p:nvPr/>
          </p:nvGrpSpPr>
          <p:grpSpPr bwMode="auto">
            <a:xfrm>
              <a:off x="431" y="2931"/>
              <a:ext cx="816" cy="635"/>
              <a:chOff x="4150" y="1207"/>
              <a:chExt cx="1435" cy="1118"/>
            </a:xfrm>
          </p:grpSpPr>
          <p:sp>
            <p:nvSpPr>
              <p:cNvPr id="4106" name="Oval 21"/>
              <p:cNvSpPr>
                <a:spLocks noChangeArrowheads="1"/>
              </p:cNvSpPr>
              <p:nvPr/>
            </p:nvSpPr>
            <p:spPr bwMode="auto">
              <a:xfrm>
                <a:off x="4558" y="1888"/>
                <a:ext cx="437" cy="437"/>
              </a:xfrm>
              <a:prstGeom prst="ellipse">
                <a:avLst/>
              </a:prstGeom>
              <a:solidFill>
                <a:srgbClr val="C0C0C0"/>
              </a:solidFill>
              <a:ln w="9525">
                <a:solidFill>
                  <a:srgbClr val="000000"/>
                </a:solidFill>
                <a:round/>
                <a:headEnd/>
                <a:tailEnd/>
              </a:ln>
            </p:spPr>
            <p:txBody>
              <a:bodyPr/>
              <a:lstStyle/>
              <a:p>
                <a:endParaRPr lang="sv-SE"/>
              </a:p>
            </p:txBody>
          </p:sp>
          <p:sp>
            <p:nvSpPr>
              <p:cNvPr id="4107" name="Oval 22"/>
              <p:cNvSpPr>
                <a:spLocks noChangeArrowheads="1"/>
              </p:cNvSpPr>
              <p:nvPr/>
            </p:nvSpPr>
            <p:spPr bwMode="auto">
              <a:xfrm>
                <a:off x="5103" y="1207"/>
                <a:ext cx="437" cy="437"/>
              </a:xfrm>
              <a:prstGeom prst="ellipse">
                <a:avLst/>
              </a:prstGeom>
              <a:solidFill>
                <a:srgbClr val="C0C0C0"/>
              </a:solidFill>
              <a:ln w="9525">
                <a:solidFill>
                  <a:srgbClr val="000000"/>
                </a:solidFill>
                <a:round/>
                <a:headEnd/>
                <a:tailEnd/>
              </a:ln>
            </p:spPr>
            <p:txBody>
              <a:bodyPr/>
              <a:lstStyle/>
              <a:p>
                <a:endParaRPr lang="sv-SE"/>
              </a:p>
            </p:txBody>
          </p:sp>
          <p:sp>
            <p:nvSpPr>
              <p:cNvPr id="4108" name="Oval 23"/>
              <p:cNvSpPr>
                <a:spLocks noChangeArrowheads="1"/>
              </p:cNvSpPr>
              <p:nvPr/>
            </p:nvSpPr>
            <p:spPr bwMode="auto">
              <a:xfrm>
                <a:off x="4558" y="1207"/>
                <a:ext cx="437" cy="437"/>
              </a:xfrm>
              <a:prstGeom prst="ellipse">
                <a:avLst/>
              </a:prstGeom>
              <a:solidFill>
                <a:srgbClr val="C0C0C0"/>
              </a:solidFill>
              <a:ln w="9525">
                <a:solidFill>
                  <a:srgbClr val="000000"/>
                </a:solidFill>
                <a:round/>
                <a:headEnd/>
                <a:tailEnd/>
              </a:ln>
            </p:spPr>
            <p:txBody>
              <a:bodyPr/>
              <a:lstStyle/>
              <a:p>
                <a:endParaRPr lang="sv-SE"/>
              </a:p>
            </p:txBody>
          </p:sp>
          <p:sp>
            <p:nvSpPr>
              <p:cNvPr id="4109" name="Oval 24"/>
              <p:cNvSpPr>
                <a:spLocks noChangeArrowheads="1"/>
              </p:cNvSpPr>
              <p:nvPr/>
            </p:nvSpPr>
            <p:spPr bwMode="auto">
              <a:xfrm>
                <a:off x="5148" y="1888"/>
                <a:ext cx="437" cy="437"/>
              </a:xfrm>
              <a:prstGeom prst="ellipse">
                <a:avLst/>
              </a:prstGeom>
              <a:solidFill>
                <a:srgbClr val="C0C0C0"/>
              </a:solidFill>
              <a:ln w="9525">
                <a:solidFill>
                  <a:srgbClr val="000000"/>
                </a:solidFill>
                <a:round/>
                <a:headEnd/>
                <a:tailEnd/>
              </a:ln>
            </p:spPr>
            <p:txBody>
              <a:bodyPr/>
              <a:lstStyle/>
              <a:p>
                <a:endParaRPr lang="sv-SE"/>
              </a:p>
            </p:txBody>
          </p:sp>
          <p:sp>
            <p:nvSpPr>
              <p:cNvPr id="4110" name="Line 25"/>
              <p:cNvSpPr>
                <a:spLocks noChangeShapeType="1"/>
              </p:cNvSpPr>
              <p:nvPr/>
            </p:nvSpPr>
            <p:spPr bwMode="auto">
              <a:xfrm>
                <a:off x="4150" y="1979"/>
                <a:ext cx="590" cy="0"/>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4111" name="Line 26"/>
              <p:cNvSpPr>
                <a:spLocks noChangeShapeType="1"/>
              </p:cNvSpPr>
              <p:nvPr/>
            </p:nvSpPr>
            <p:spPr bwMode="auto">
              <a:xfrm flipV="1">
                <a:off x="4740" y="1570"/>
                <a:ext cx="0" cy="409"/>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4112" name="Line 27"/>
              <p:cNvSpPr>
                <a:spLocks noChangeShapeType="1"/>
              </p:cNvSpPr>
              <p:nvPr/>
            </p:nvSpPr>
            <p:spPr bwMode="auto">
              <a:xfrm>
                <a:off x="4740" y="1570"/>
                <a:ext cx="544" cy="0"/>
              </a:xfrm>
              <a:prstGeom prst="line">
                <a:avLst/>
              </a:prstGeom>
              <a:noFill/>
              <a:ln w="25400">
                <a:solidFill>
                  <a:schemeClr val="tx1"/>
                </a:solidFill>
                <a:round/>
                <a:headEnd/>
                <a:tailEnd type="triangle" w="med" len="med"/>
              </a:ln>
            </p:spPr>
            <p:txBody>
              <a:bodyPr lIns="95271" tIns="47636" rIns="95271" bIns="47636"/>
              <a:lstStyle/>
              <a:p>
                <a:endParaRPr lang="sv-SE"/>
              </a:p>
            </p:txBody>
          </p:sp>
          <p:sp>
            <p:nvSpPr>
              <p:cNvPr id="4113" name="Line 28"/>
              <p:cNvSpPr>
                <a:spLocks noChangeShapeType="1"/>
              </p:cNvSpPr>
              <p:nvPr/>
            </p:nvSpPr>
            <p:spPr bwMode="auto">
              <a:xfrm>
                <a:off x="5284" y="1570"/>
                <a:ext cx="0" cy="409"/>
              </a:xfrm>
              <a:prstGeom prst="line">
                <a:avLst/>
              </a:prstGeom>
              <a:noFill/>
              <a:ln w="25400">
                <a:solidFill>
                  <a:schemeClr val="tx1"/>
                </a:solidFill>
                <a:round/>
                <a:headEnd/>
                <a:tailEnd type="triangle" w="med" len="med"/>
              </a:ln>
            </p:spPr>
            <p:txBody>
              <a:bodyPr lIns="95271" tIns="47636" rIns="95271" bIns="47636"/>
              <a:lstStyle/>
              <a:p>
                <a:endParaRPr lang="sv-SE"/>
              </a:p>
            </p:txBody>
          </p:sp>
        </p:grpSp>
      </p:grpSp>
      <p:pic>
        <p:nvPicPr>
          <p:cNvPr id="18" name="Picture 1" descr="I:\GSS\KURS\eLearning\Raptor System Overview\System Overview\Bilder\Slide6\FCU.png"/>
          <p:cNvPicPr>
            <a:picLocks noChangeAspect="1" noChangeArrowheads="1"/>
          </p:cNvPicPr>
          <p:nvPr/>
        </p:nvPicPr>
        <p:blipFill>
          <a:blip r:embed="rId6" cstate="print"/>
          <a:srcRect/>
          <a:stretch>
            <a:fillRect/>
          </a:stretch>
        </p:blipFill>
        <p:spPr bwMode="auto">
          <a:xfrm rot="21203771">
            <a:off x="3543404" y="1828675"/>
            <a:ext cx="1052649" cy="894692"/>
          </a:xfrm>
          <a:prstGeom prst="rect">
            <a:avLst/>
          </a:prstGeom>
          <a:noFill/>
        </p:spPr>
      </p:pic>
      <p:sp>
        <p:nvSpPr>
          <p:cNvPr id="485388" name="AutoShape 12"/>
          <p:cNvSpPr>
            <a:spLocks/>
          </p:cNvSpPr>
          <p:nvPr/>
        </p:nvSpPr>
        <p:spPr bwMode="auto">
          <a:xfrm>
            <a:off x="5219700" y="1125538"/>
            <a:ext cx="3673475" cy="3024187"/>
          </a:xfrm>
          <a:prstGeom prst="borderCallout1">
            <a:avLst>
              <a:gd name="adj1" fmla="val 3778"/>
              <a:gd name="adj2" fmla="val -2074"/>
              <a:gd name="adj3" fmla="val 71338"/>
              <a:gd name="adj4" fmla="val -26532"/>
            </a:avLst>
          </a:prstGeom>
          <a:solidFill>
            <a:srgbClr val="FFFF99"/>
          </a:solidFill>
          <a:ln w="25400">
            <a:solidFill>
              <a:schemeClr val="tx1"/>
            </a:solidFill>
            <a:miter lim="800000"/>
            <a:headEnd/>
            <a:tailEnd type="arrow" w="med" len="lg"/>
          </a:ln>
        </p:spPr>
        <p:txBody>
          <a:bodyPr lIns="95271" tIns="47636" rIns="95271" bIns="47636"/>
          <a:lstStyle/>
          <a:p>
            <a:r>
              <a:rPr lang="sv-SE" sz="2000" u="sng">
                <a:solidFill>
                  <a:schemeClr val="tx1"/>
                </a:solidFill>
                <a:latin typeface="Tahoma" pitchFamily="34" charset="0"/>
              </a:rPr>
              <a:t>TRL/2 Bus     </a:t>
            </a:r>
            <a:endParaRPr lang="sv-SE" sz="1600" u="sng">
              <a:solidFill>
                <a:schemeClr val="tx1"/>
              </a:solidFill>
              <a:latin typeface="Tahoma" pitchFamily="34" charset="0"/>
            </a:endParaRPr>
          </a:p>
          <a:p>
            <a:pPr>
              <a:buFontTx/>
              <a:buChar char="•"/>
            </a:pPr>
            <a:r>
              <a:rPr lang="sv-SE" sz="2000">
                <a:solidFill>
                  <a:schemeClr val="tx1"/>
                </a:solidFill>
                <a:latin typeface="Tahoma" pitchFamily="34" charset="0"/>
              </a:rPr>
              <a:t> </a:t>
            </a:r>
            <a:r>
              <a:rPr lang="sv-SE" sz="1800">
                <a:solidFill>
                  <a:schemeClr val="tx1"/>
                </a:solidFill>
                <a:latin typeface="Tahoma" pitchFamily="34" charset="0"/>
              </a:rPr>
              <a:t>Max 4000 meter cable</a:t>
            </a:r>
          </a:p>
          <a:p>
            <a:pPr>
              <a:buFontTx/>
              <a:buChar char="•"/>
            </a:pPr>
            <a:endParaRPr lang="sv-SE" sz="1800">
              <a:solidFill>
                <a:schemeClr val="tx1"/>
              </a:solidFill>
              <a:latin typeface="Tahoma" pitchFamily="34" charset="0"/>
            </a:endParaRPr>
          </a:p>
          <a:p>
            <a:pPr>
              <a:buFontTx/>
              <a:buChar char="•"/>
            </a:pPr>
            <a:r>
              <a:rPr lang="sv-SE" sz="1800">
                <a:solidFill>
                  <a:schemeClr val="tx1"/>
                </a:solidFill>
                <a:latin typeface="Tahoma" pitchFamily="34" charset="0"/>
              </a:rPr>
              <a:t>Shielded and twisted cable </a:t>
            </a:r>
          </a:p>
          <a:p>
            <a:pPr>
              <a:buFontTx/>
              <a:buChar char="•"/>
            </a:pPr>
            <a:endParaRPr lang="sv-SE" sz="1800">
              <a:solidFill>
                <a:schemeClr val="tx1"/>
              </a:solidFill>
              <a:latin typeface="Tahoma" pitchFamily="34" charset="0"/>
            </a:endParaRPr>
          </a:p>
          <a:p>
            <a:pPr>
              <a:buFontTx/>
              <a:buChar char="•"/>
            </a:pPr>
            <a:r>
              <a:rPr lang="sv-SE" sz="1800">
                <a:solidFill>
                  <a:schemeClr val="tx1"/>
                </a:solidFill>
                <a:latin typeface="Tahoma" pitchFamily="34" charset="0"/>
              </a:rPr>
              <a:t> Recomended max 8 devices connected per segment </a:t>
            </a:r>
          </a:p>
          <a:p>
            <a:r>
              <a:rPr lang="sv-SE" sz="1800">
                <a:solidFill>
                  <a:schemeClr val="tx1"/>
                </a:solidFill>
                <a:latin typeface="Tahoma" pitchFamily="34" charset="0"/>
              </a:rPr>
              <a:t>(4 if direct to FBM)</a:t>
            </a:r>
          </a:p>
          <a:p>
            <a:endParaRPr lang="sv-SE" sz="1800">
              <a:solidFill>
                <a:schemeClr val="tx1"/>
              </a:solidFill>
              <a:latin typeface="Tahoma" pitchFamily="34" charset="0"/>
            </a:endParaRPr>
          </a:p>
          <a:p>
            <a:pPr>
              <a:buFontTx/>
              <a:buChar char="•"/>
            </a:pPr>
            <a:r>
              <a:rPr lang="sv-SE" sz="1800">
                <a:solidFill>
                  <a:schemeClr val="tx1"/>
                </a:solidFill>
                <a:latin typeface="Tahoma" pitchFamily="34" charset="0"/>
              </a:rPr>
              <a:t> Non 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5388"/>
                                        </p:tgtEl>
                                        <p:attrNameLst>
                                          <p:attrName>style.visibility</p:attrName>
                                        </p:attrNameLst>
                                      </p:cBhvr>
                                      <p:to>
                                        <p:strVal val="visible"/>
                                      </p:to>
                                    </p:set>
                                    <p:animEffect transition="in" filter="blinds(horizontal)">
                                      <p:cBhvr>
                                        <p:cTn id="7" dur="500"/>
                                        <p:tgtEl>
                                          <p:spTgt spid="4853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5391"/>
                                        </p:tgtEl>
                                        <p:attrNameLst>
                                          <p:attrName>style.visibility</p:attrName>
                                        </p:attrNameLst>
                                      </p:cBhvr>
                                      <p:to>
                                        <p:strVal val="visible"/>
                                      </p:to>
                                    </p:set>
                                    <p:anim calcmode="lin" valueType="num">
                                      <p:cBhvr additive="base">
                                        <p:cTn id="12" dur="500" fill="hold"/>
                                        <p:tgtEl>
                                          <p:spTgt spid="485391"/>
                                        </p:tgtEl>
                                        <p:attrNameLst>
                                          <p:attrName>ppt_x</p:attrName>
                                        </p:attrNameLst>
                                      </p:cBhvr>
                                      <p:tavLst>
                                        <p:tav tm="0">
                                          <p:val>
                                            <p:strVal val="#ppt_x"/>
                                          </p:val>
                                        </p:tav>
                                        <p:tav tm="100000">
                                          <p:val>
                                            <p:strVal val="#ppt_x"/>
                                          </p:val>
                                        </p:tav>
                                      </p:tavLst>
                                    </p:anim>
                                    <p:anim calcmode="lin" valueType="num">
                                      <p:cBhvr additive="base">
                                        <p:cTn id="13" dur="500" fill="hold"/>
                                        <p:tgtEl>
                                          <p:spTgt spid="4853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85392"/>
                                        </p:tgtEl>
                                        <p:attrNameLst>
                                          <p:attrName>style.visibility</p:attrName>
                                        </p:attrNameLst>
                                      </p:cBhvr>
                                      <p:to>
                                        <p:strVal val="visible"/>
                                      </p:to>
                                    </p:set>
                                    <p:animEffect transition="in" filter="blinds(horizontal)">
                                      <p:cBhvr>
                                        <p:cTn id="18" dur="500"/>
                                        <p:tgtEl>
                                          <p:spTgt spid="48539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92" grpId="0" animBg="1"/>
      <p:bldP spid="4853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pPr>
              <a:defRPr/>
            </a:pPr>
            <a:r>
              <a:rPr lang="en-US" dirty="0" smtClean="0"/>
              <a:t>Rex and Pro to display and temp</a:t>
            </a:r>
          </a:p>
        </p:txBody>
      </p:sp>
      <p:sp>
        <p:nvSpPr>
          <p:cNvPr id="5125" name="Content Placeholder 21"/>
          <p:cNvSpPr>
            <a:spLocks noGrp="1"/>
          </p:cNvSpPr>
          <p:nvPr>
            <p:ph sz="half" idx="1"/>
          </p:nvPr>
        </p:nvSpPr>
        <p:spPr/>
        <p:txBody>
          <a:bodyPr/>
          <a:lstStyle/>
          <a:p>
            <a:r>
              <a:rPr lang="sv-SE" dirty="0" smtClean="0"/>
              <a:t>Rex to SDAU/RDU</a:t>
            </a:r>
          </a:p>
        </p:txBody>
      </p:sp>
      <p:sp>
        <p:nvSpPr>
          <p:cNvPr id="5126" name="Content Placeholder 22"/>
          <p:cNvSpPr>
            <a:spLocks noGrp="1"/>
          </p:cNvSpPr>
          <p:nvPr>
            <p:ph sz="half" idx="2"/>
          </p:nvPr>
        </p:nvSpPr>
        <p:spPr/>
        <p:txBody>
          <a:bodyPr/>
          <a:lstStyle/>
          <a:p>
            <a:r>
              <a:rPr lang="sv-SE" smtClean="0"/>
              <a:t>Pro with DU2210</a:t>
            </a:r>
          </a:p>
        </p:txBody>
      </p:sp>
      <p:sp>
        <p:nvSpPr>
          <p:cNvPr id="5127" name="Text Box 3"/>
          <p:cNvSpPr txBox="1">
            <a:spLocks noChangeArrowheads="1"/>
          </p:cNvSpPr>
          <p:nvPr/>
        </p:nvSpPr>
        <p:spPr bwMode="auto">
          <a:xfrm>
            <a:off x="642938" y="5024438"/>
            <a:ext cx="3786187" cy="646112"/>
          </a:xfrm>
          <a:prstGeom prst="rect">
            <a:avLst/>
          </a:prstGeom>
          <a:solidFill>
            <a:srgbClr val="FFFF99"/>
          </a:solidFill>
          <a:ln w="12700">
            <a:solidFill>
              <a:schemeClr val="tx1"/>
            </a:solidFill>
            <a:miter lim="800000"/>
            <a:headEnd/>
            <a:tailEnd/>
          </a:ln>
        </p:spPr>
        <p:txBody>
          <a:bodyPr>
            <a:spAutoFit/>
          </a:bodyPr>
          <a:lstStyle/>
          <a:p>
            <a:r>
              <a:rPr lang="sv-SE" sz="1800">
                <a:latin typeface="Tahoma" pitchFamily="34" charset="0"/>
              </a:rPr>
              <a:t>Maximum 50 meter cable</a:t>
            </a:r>
          </a:p>
          <a:p>
            <a:r>
              <a:rPr lang="sv-SE" sz="1800">
                <a:latin typeface="Tahoma" pitchFamily="34" charset="0"/>
              </a:rPr>
              <a:t>between REX and SDAU/RDU</a:t>
            </a:r>
          </a:p>
        </p:txBody>
      </p:sp>
      <p:sp>
        <p:nvSpPr>
          <p:cNvPr id="14" name="AutoShape 4"/>
          <p:cNvSpPr>
            <a:spLocks/>
          </p:cNvSpPr>
          <p:nvPr/>
        </p:nvSpPr>
        <p:spPr bwMode="auto">
          <a:xfrm>
            <a:off x="642938" y="2571750"/>
            <a:ext cx="1728787" cy="1801813"/>
          </a:xfrm>
          <a:prstGeom prst="borderCallout1">
            <a:avLst>
              <a:gd name="adj1" fmla="val 29685"/>
              <a:gd name="adj2" fmla="val 100704"/>
              <a:gd name="adj3" fmla="val 39213"/>
              <a:gd name="adj4" fmla="val 119514"/>
            </a:avLst>
          </a:prstGeom>
          <a:solidFill>
            <a:srgbClr val="FFFF99"/>
          </a:solidFill>
          <a:ln w="25400">
            <a:solidFill>
              <a:schemeClr val="tx1"/>
            </a:solidFill>
            <a:miter lim="800000"/>
            <a:headEnd/>
            <a:tailEnd type="arrow" w="med" len="lg"/>
          </a:ln>
        </p:spPr>
        <p:txBody>
          <a:bodyPr lIns="95271" tIns="47636" rIns="95271" bIns="47636"/>
          <a:lstStyle/>
          <a:p>
            <a:r>
              <a:rPr lang="sv-SE" sz="1600" dirty="0">
                <a:solidFill>
                  <a:schemeClr val="tx1"/>
                </a:solidFill>
                <a:latin typeface="Tahoma" pitchFamily="34" charset="0"/>
              </a:rPr>
              <a:t>Internal bus</a:t>
            </a:r>
          </a:p>
          <a:p>
            <a:r>
              <a:rPr lang="sv-SE" sz="1600" dirty="0">
                <a:solidFill>
                  <a:schemeClr val="tx1"/>
                </a:solidFill>
                <a:latin typeface="Tahoma" pitchFamily="34" charset="0"/>
              </a:rPr>
              <a:t> 3 wire cable</a:t>
            </a:r>
          </a:p>
          <a:p>
            <a:r>
              <a:rPr lang="sv-SE" sz="1600" dirty="0">
                <a:solidFill>
                  <a:schemeClr val="tx1"/>
                </a:solidFill>
                <a:latin typeface="Tahoma" pitchFamily="34" charset="0"/>
              </a:rPr>
              <a:t>required</a:t>
            </a:r>
          </a:p>
          <a:p>
            <a:endParaRPr lang="sv-SE" sz="1600" dirty="0">
              <a:solidFill>
                <a:schemeClr val="tx1"/>
              </a:solidFill>
              <a:latin typeface="Tahoma" pitchFamily="34" charset="0"/>
            </a:endParaRPr>
          </a:p>
          <a:p>
            <a:pPr>
              <a:buFontTx/>
              <a:buChar char="•"/>
            </a:pPr>
            <a:r>
              <a:rPr lang="sv-SE" sz="1600" dirty="0" smtClean="0">
                <a:solidFill>
                  <a:schemeClr val="tx1"/>
                </a:solidFill>
                <a:latin typeface="Tahoma" pitchFamily="34" charset="0"/>
              </a:rPr>
              <a:t> Power</a:t>
            </a:r>
            <a:endParaRPr lang="sv-SE" sz="1600" dirty="0">
              <a:solidFill>
                <a:schemeClr val="tx1"/>
              </a:solidFill>
              <a:latin typeface="Tahoma" pitchFamily="34" charset="0"/>
            </a:endParaRPr>
          </a:p>
          <a:p>
            <a:pPr>
              <a:buFontTx/>
              <a:buChar char="•"/>
            </a:pPr>
            <a:r>
              <a:rPr lang="sv-SE" sz="1600" dirty="0" smtClean="0">
                <a:solidFill>
                  <a:schemeClr val="tx1"/>
                </a:solidFill>
                <a:latin typeface="Tahoma" pitchFamily="34" charset="0"/>
              </a:rPr>
              <a:t> Ground</a:t>
            </a:r>
            <a:endParaRPr lang="sv-SE" sz="1600" dirty="0">
              <a:solidFill>
                <a:schemeClr val="tx1"/>
              </a:solidFill>
              <a:latin typeface="Tahoma" pitchFamily="34" charset="0"/>
            </a:endParaRPr>
          </a:p>
          <a:p>
            <a:pPr>
              <a:buFontTx/>
              <a:buChar char="•"/>
            </a:pPr>
            <a:r>
              <a:rPr lang="sv-SE" sz="1600" dirty="0" smtClean="0">
                <a:solidFill>
                  <a:schemeClr val="tx1"/>
                </a:solidFill>
                <a:latin typeface="Tahoma" pitchFamily="34" charset="0"/>
              </a:rPr>
              <a:t> Signal</a:t>
            </a:r>
            <a:endParaRPr lang="sv-SE" sz="1600" dirty="0">
              <a:solidFill>
                <a:schemeClr val="tx1"/>
              </a:solidFill>
              <a:latin typeface="Tahoma" pitchFamily="34" charset="0"/>
            </a:endParaRPr>
          </a:p>
        </p:txBody>
      </p:sp>
      <p:graphicFrame>
        <p:nvGraphicFramePr>
          <p:cNvPr id="5122" name="Object 4"/>
          <p:cNvGraphicFramePr>
            <a:graphicFrameLocks noChangeAspect="1"/>
          </p:cNvGraphicFramePr>
          <p:nvPr/>
        </p:nvGraphicFramePr>
        <p:xfrm>
          <a:off x="2411413" y="1662113"/>
          <a:ext cx="1835150" cy="3390900"/>
        </p:xfrm>
        <a:graphic>
          <a:graphicData uri="http://schemas.openxmlformats.org/presentationml/2006/ole">
            <p:oleObj spid="_x0000_s5122" name="Visio" r:id="rId4" imgW="1569765" imgH="2900070" progId="Visio.Drawing.11">
              <p:embed/>
            </p:oleObj>
          </a:graphicData>
        </a:graphic>
      </p:graphicFrame>
      <p:sp>
        <p:nvSpPr>
          <p:cNvPr id="16" name="AutoShape 6"/>
          <p:cNvSpPr>
            <a:spLocks/>
          </p:cNvSpPr>
          <p:nvPr/>
        </p:nvSpPr>
        <p:spPr bwMode="auto">
          <a:xfrm>
            <a:off x="5214938" y="2284413"/>
            <a:ext cx="1727200" cy="2089150"/>
          </a:xfrm>
          <a:prstGeom prst="borderCallout1">
            <a:avLst>
              <a:gd name="adj1" fmla="val 36546"/>
              <a:gd name="adj2" fmla="val 102296"/>
              <a:gd name="adj3" fmla="val 48787"/>
              <a:gd name="adj4" fmla="val 145199"/>
            </a:avLst>
          </a:prstGeom>
          <a:solidFill>
            <a:srgbClr val="FFFF99"/>
          </a:solidFill>
          <a:ln w="25400">
            <a:solidFill>
              <a:schemeClr val="tx1"/>
            </a:solidFill>
            <a:miter lim="800000"/>
            <a:headEnd/>
            <a:tailEnd type="arrow" w="med" len="lg"/>
          </a:ln>
        </p:spPr>
        <p:txBody>
          <a:bodyPr lIns="95271" tIns="47636" rIns="95271" bIns="47636"/>
          <a:lstStyle/>
          <a:p>
            <a:r>
              <a:rPr lang="sv-SE" sz="1600">
                <a:solidFill>
                  <a:schemeClr val="tx1"/>
                </a:solidFill>
                <a:latin typeface="Tahoma" pitchFamily="34" charset="0"/>
              </a:rPr>
              <a:t>RS485</a:t>
            </a:r>
          </a:p>
          <a:p>
            <a:r>
              <a:rPr lang="sv-SE" sz="1600">
                <a:solidFill>
                  <a:schemeClr val="tx1"/>
                </a:solidFill>
                <a:latin typeface="Tahoma" pitchFamily="34" charset="0"/>
              </a:rPr>
              <a:t> 4 wire cable</a:t>
            </a:r>
          </a:p>
          <a:p>
            <a:r>
              <a:rPr lang="sv-SE" sz="1600">
                <a:solidFill>
                  <a:schemeClr val="tx1"/>
                </a:solidFill>
                <a:latin typeface="Tahoma" pitchFamily="34" charset="0"/>
              </a:rPr>
              <a:t>required</a:t>
            </a:r>
          </a:p>
          <a:p>
            <a:endParaRPr lang="sv-SE" sz="1600">
              <a:solidFill>
                <a:schemeClr val="tx1"/>
              </a:solidFill>
              <a:latin typeface="Tahoma" pitchFamily="34" charset="0"/>
            </a:endParaRPr>
          </a:p>
          <a:p>
            <a:pPr>
              <a:buFontTx/>
              <a:buChar char="•"/>
            </a:pPr>
            <a:r>
              <a:rPr lang="sv-SE" sz="1600">
                <a:solidFill>
                  <a:schemeClr val="tx1"/>
                </a:solidFill>
                <a:latin typeface="Tahoma" pitchFamily="34" charset="0"/>
              </a:rPr>
              <a:t>Power</a:t>
            </a:r>
          </a:p>
          <a:p>
            <a:pPr>
              <a:buFontTx/>
              <a:buChar char="•"/>
            </a:pPr>
            <a:r>
              <a:rPr lang="sv-SE" sz="1600">
                <a:solidFill>
                  <a:schemeClr val="tx1"/>
                </a:solidFill>
                <a:latin typeface="Tahoma" pitchFamily="34" charset="0"/>
              </a:rPr>
              <a:t>Ground</a:t>
            </a:r>
          </a:p>
          <a:p>
            <a:pPr>
              <a:buFontTx/>
              <a:buChar char="•"/>
            </a:pPr>
            <a:r>
              <a:rPr lang="sv-SE" sz="1600">
                <a:solidFill>
                  <a:schemeClr val="tx1"/>
                </a:solidFill>
                <a:latin typeface="Tahoma" pitchFamily="34" charset="0"/>
              </a:rPr>
              <a:t>Signal A</a:t>
            </a:r>
          </a:p>
          <a:p>
            <a:pPr>
              <a:buFontTx/>
              <a:buChar char="•"/>
            </a:pPr>
            <a:r>
              <a:rPr lang="sv-SE" sz="1600">
                <a:solidFill>
                  <a:schemeClr val="tx1"/>
                </a:solidFill>
                <a:latin typeface="Tahoma" pitchFamily="34" charset="0"/>
              </a:rPr>
              <a:t>Signal B</a:t>
            </a:r>
          </a:p>
        </p:txBody>
      </p:sp>
      <p:grpSp>
        <p:nvGrpSpPr>
          <p:cNvPr id="2" name="Group 8"/>
          <p:cNvGrpSpPr>
            <a:grpSpLocks/>
          </p:cNvGrpSpPr>
          <p:nvPr/>
        </p:nvGrpSpPr>
        <p:grpSpPr bwMode="auto">
          <a:xfrm>
            <a:off x="5214938" y="1762125"/>
            <a:ext cx="3311525" cy="3908425"/>
            <a:chOff x="3285" y="1260"/>
            <a:chExt cx="2086" cy="2462"/>
          </a:xfrm>
        </p:grpSpPr>
        <p:graphicFrame>
          <p:nvGraphicFramePr>
            <p:cNvPr id="5123" name="Object 5"/>
            <p:cNvGraphicFramePr>
              <a:graphicFrameLocks noChangeAspect="1"/>
            </p:cNvGraphicFramePr>
            <p:nvPr/>
          </p:nvGraphicFramePr>
          <p:xfrm>
            <a:off x="4500" y="1260"/>
            <a:ext cx="825" cy="1497"/>
          </p:xfrm>
          <a:graphic>
            <a:graphicData uri="http://schemas.openxmlformats.org/presentationml/2006/ole">
              <p:oleObj spid="_x0000_s5123" name="Visio" r:id="rId5" imgW="871728" imgH="1580388" progId="Visio.Drawing.11">
                <p:embed/>
              </p:oleObj>
            </a:graphicData>
          </a:graphic>
        </p:graphicFrame>
        <p:sp>
          <p:nvSpPr>
            <p:cNvPr id="5131" name="Text Box 10"/>
            <p:cNvSpPr txBox="1">
              <a:spLocks noChangeArrowheads="1"/>
            </p:cNvSpPr>
            <p:nvPr/>
          </p:nvSpPr>
          <p:spPr bwMode="auto">
            <a:xfrm>
              <a:off x="3285" y="2985"/>
              <a:ext cx="2086" cy="737"/>
            </a:xfrm>
            <a:prstGeom prst="rect">
              <a:avLst/>
            </a:prstGeom>
            <a:solidFill>
              <a:srgbClr val="FFFF99"/>
            </a:solidFill>
            <a:ln w="12700">
              <a:solidFill>
                <a:schemeClr val="tx1"/>
              </a:solidFill>
              <a:miter lim="800000"/>
              <a:headEnd/>
              <a:tailEnd/>
            </a:ln>
          </p:spPr>
          <p:txBody>
            <a:bodyPr>
              <a:spAutoFit/>
            </a:bodyPr>
            <a:lstStyle/>
            <a:p>
              <a:r>
                <a:rPr lang="sv-SE" sz="1800" dirty="0">
                  <a:latin typeface="Tahoma" pitchFamily="34" charset="0"/>
                </a:rPr>
                <a:t>Maximum cable </a:t>
              </a:r>
              <a:r>
                <a:rPr lang="sv-SE" sz="1800" dirty="0" smtClean="0">
                  <a:latin typeface="Tahoma" pitchFamily="34" charset="0"/>
                </a:rPr>
                <a:t>length</a:t>
              </a:r>
              <a:endParaRPr lang="sv-SE" sz="1800" dirty="0">
                <a:latin typeface="Tahoma" pitchFamily="34" charset="0"/>
              </a:endParaRPr>
            </a:p>
            <a:p>
              <a:r>
                <a:rPr lang="sv-SE" sz="1800" dirty="0">
                  <a:latin typeface="Tahoma" pitchFamily="34" charset="0"/>
                </a:rPr>
                <a:t>depending on cable specifications. (</a:t>
              </a:r>
              <a:r>
                <a:rPr lang="sv-SE" sz="1800" i="1" dirty="0">
                  <a:latin typeface="Tahoma" pitchFamily="34" charset="0"/>
                </a:rPr>
                <a:t>IS rules)</a:t>
              </a:r>
            </a:p>
            <a:p>
              <a:r>
                <a:rPr lang="sv-SE" sz="1600" dirty="0">
                  <a:latin typeface="Tahoma" pitchFamily="34" charset="0"/>
                </a:rPr>
                <a:t>Typical around 100 meters.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Raptor Tank bus</a:t>
            </a:r>
            <a:endParaRPr lang="sv-SE" dirty="0"/>
          </a:p>
        </p:txBody>
      </p:sp>
      <p:sp>
        <p:nvSpPr>
          <p:cNvPr id="5" name="Slide Number Placeholder 4"/>
          <p:cNvSpPr>
            <a:spLocks noGrp="1"/>
          </p:cNvSpPr>
          <p:nvPr>
            <p:ph type="sldNum" sz="quarter" idx="12"/>
          </p:nvPr>
        </p:nvSpPr>
        <p:spPr/>
        <p:txBody>
          <a:bodyPr/>
          <a:lstStyle/>
          <a:p>
            <a:pPr>
              <a:defRPr/>
            </a:pPr>
            <a:fld id="{EE169303-1C97-4836-90D2-21A1C2D9BF07}" type="slidenum">
              <a:rPr lang="en-US" smtClean="0"/>
              <a:pPr>
                <a:defRPr/>
              </a:pPr>
              <a:t>18</a:t>
            </a:fld>
            <a:endParaRPr lang="en-US"/>
          </a:p>
        </p:txBody>
      </p:sp>
      <p:pic>
        <p:nvPicPr>
          <p:cNvPr id="13" name="Picture 2" descr="I:\GSS\KURS\eLearning\Raptor System Overview\Bilder\Slide5\Tank_5900_w_all.jpg"/>
          <p:cNvPicPr>
            <a:picLocks noGrp="1" noChangeAspect="1" noChangeArrowheads="1"/>
          </p:cNvPicPr>
          <p:nvPr>
            <p:ph sz="half" idx="2"/>
          </p:nvPr>
        </p:nvPicPr>
        <p:blipFill>
          <a:blip r:embed="rId2" cstate="print"/>
          <a:stretch>
            <a:fillRect/>
          </a:stretch>
        </p:blipFill>
        <p:spPr bwMode="auto">
          <a:xfrm>
            <a:off x="5292080" y="3068960"/>
            <a:ext cx="3528392" cy="2623180"/>
          </a:xfrm>
          <a:prstGeom prst="rect">
            <a:avLst/>
          </a:prstGeom>
          <a:noFill/>
        </p:spPr>
      </p:pic>
      <p:sp>
        <p:nvSpPr>
          <p:cNvPr id="12" name="Content Placeholder 11"/>
          <p:cNvSpPr>
            <a:spLocks noGrp="1"/>
          </p:cNvSpPr>
          <p:nvPr>
            <p:ph sz="half" idx="1"/>
          </p:nvPr>
        </p:nvSpPr>
        <p:spPr>
          <a:xfrm>
            <a:off x="571500" y="1206500"/>
            <a:ext cx="8104956" cy="1934468"/>
          </a:xfrm>
        </p:spPr>
        <p:txBody>
          <a:bodyPr/>
          <a:lstStyle/>
          <a:p>
            <a:r>
              <a:rPr lang="sv-SE" sz="2000" dirty="0" smtClean="0"/>
              <a:t>Recommended cabling: </a:t>
            </a:r>
          </a:p>
          <a:p>
            <a:pPr lvl="1"/>
            <a:r>
              <a:rPr lang="sv-SE" sz="1800" dirty="0" smtClean="0"/>
              <a:t>Shielded twisted pair, 0.75 mm</a:t>
            </a:r>
            <a:r>
              <a:rPr lang="sv-SE" sz="1800" baseline="30000" dirty="0" smtClean="0"/>
              <a:t>2 </a:t>
            </a:r>
            <a:r>
              <a:rPr lang="sv-SE" sz="1800" dirty="0" smtClean="0"/>
              <a:t>(AWG 18)</a:t>
            </a:r>
            <a:endParaRPr lang="sv-SE" sz="1800" baseline="30000" dirty="0" smtClean="0"/>
          </a:p>
          <a:p>
            <a:pPr lvl="1"/>
            <a:r>
              <a:rPr lang="sv-SE" sz="1800" dirty="0" smtClean="0"/>
              <a:t>Twisted pair 0.5-1.5 mm</a:t>
            </a:r>
            <a:r>
              <a:rPr lang="sv-SE" sz="1800" baseline="30000" dirty="0" smtClean="0"/>
              <a:t>2</a:t>
            </a:r>
            <a:r>
              <a:rPr lang="sv-SE" sz="1800" dirty="0" smtClean="0"/>
              <a:t> (AWG 22-16) also possible</a:t>
            </a:r>
          </a:p>
          <a:p>
            <a:pPr lvl="1"/>
            <a:r>
              <a:rPr lang="sv-SE" sz="1800" dirty="0" smtClean="0"/>
              <a:t>Must fulfill FISCO cable and installation requirements (see table below)</a:t>
            </a:r>
          </a:p>
          <a:p>
            <a:pPr>
              <a:buNone/>
            </a:pPr>
            <a:endParaRPr lang="sv-SE" sz="2000" dirty="0"/>
          </a:p>
        </p:txBody>
      </p:sp>
      <p:graphicFrame>
        <p:nvGraphicFramePr>
          <p:cNvPr id="14" name="Table 13"/>
          <p:cNvGraphicFramePr>
            <a:graphicFrameLocks noGrp="1"/>
          </p:cNvGraphicFramePr>
          <p:nvPr/>
        </p:nvGraphicFramePr>
        <p:xfrm>
          <a:off x="755576" y="3212976"/>
          <a:ext cx="4248472" cy="2468880"/>
        </p:xfrm>
        <a:graphic>
          <a:graphicData uri="http://schemas.openxmlformats.org/drawingml/2006/table">
            <a:tbl>
              <a:tblPr firstRow="1" bandRow="1">
                <a:tableStyleId>{00A15C55-8517-42AA-B614-E9B94910E393}</a:tableStyleId>
              </a:tblPr>
              <a:tblGrid>
                <a:gridCol w="1944216"/>
                <a:gridCol w="2304256"/>
              </a:tblGrid>
              <a:tr h="255228">
                <a:tc>
                  <a:txBody>
                    <a:bodyPr/>
                    <a:lstStyle/>
                    <a:p>
                      <a:r>
                        <a:rPr lang="sv-SE" sz="1400" dirty="0" smtClean="0"/>
                        <a:t>Parameter</a:t>
                      </a:r>
                      <a:endParaRPr lang="sv-SE" sz="1400" dirty="0"/>
                    </a:p>
                  </a:txBody>
                  <a:tcPr/>
                </a:tc>
                <a:tc>
                  <a:txBody>
                    <a:bodyPr/>
                    <a:lstStyle/>
                    <a:p>
                      <a:r>
                        <a:rPr lang="sv-SE" sz="1400" dirty="0" smtClean="0"/>
                        <a:t>Value</a:t>
                      </a:r>
                      <a:endParaRPr lang="sv-SE" sz="1400" dirty="0"/>
                    </a:p>
                  </a:txBody>
                  <a:tcPr/>
                </a:tc>
              </a:tr>
              <a:tr h="255228">
                <a:tc>
                  <a:txBody>
                    <a:bodyPr/>
                    <a:lstStyle/>
                    <a:p>
                      <a:r>
                        <a:rPr lang="sv-SE" sz="1400" dirty="0" smtClean="0"/>
                        <a:t>Loop resistance</a:t>
                      </a:r>
                      <a:endParaRPr lang="sv-SE" sz="1400" dirty="0"/>
                    </a:p>
                  </a:txBody>
                  <a:tcPr/>
                </a:tc>
                <a:tc>
                  <a:txBody>
                    <a:bodyPr/>
                    <a:lstStyle/>
                    <a:p>
                      <a:r>
                        <a:rPr lang="sv-SE" sz="1400" dirty="0" smtClean="0"/>
                        <a:t>15</a:t>
                      </a:r>
                      <a:r>
                        <a:rPr lang="el-GR" sz="1400" dirty="0" smtClean="0"/>
                        <a:t>Ω</a:t>
                      </a:r>
                      <a:r>
                        <a:rPr lang="sv-SE" sz="1400" dirty="0" smtClean="0"/>
                        <a:t>/km</a:t>
                      </a:r>
                      <a:r>
                        <a:rPr lang="sv-SE" sz="1400" baseline="0" dirty="0" smtClean="0"/>
                        <a:t> to 150</a:t>
                      </a:r>
                      <a:r>
                        <a:rPr lang="el-GR" sz="1400" dirty="0" smtClean="0"/>
                        <a:t>Ω</a:t>
                      </a:r>
                      <a:r>
                        <a:rPr lang="sv-SE" sz="1400" dirty="0" smtClean="0"/>
                        <a:t>/km</a:t>
                      </a:r>
                      <a:endParaRPr lang="sv-SE" sz="1400" dirty="0"/>
                    </a:p>
                  </a:txBody>
                  <a:tcPr/>
                </a:tc>
              </a:tr>
              <a:tr h="255228">
                <a:tc>
                  <a:txBody>
                    <a:bodyPr/>
                    <a:lstStyle/>
                    <a:p>
                      <a:r>
                        <a:rPr lang="sv-SE" sz="1400" dirty="0" smtClean="0"/>
                        <a:t>Loop</a:t>
                      </a:r>
                      <a:r>
                        <a:rPr lang="sv-SE" sz="1400" baseline="0" dirty="0" smtClean="0"/>
                        <a:t> inductance</a:t>
                      </a:r>
                      <a:endParaRPr lang="sv-SE" sz="1400" dirty="0"/>
                    </a:p>
                  </a:txBody>
                  <a:tcPr/>
                </a:tc>
                <a:tc>
                  <a:txBody>
                    <a:bodyPr/>
                    <a:lstStyle/>
                    <a:p>
                      <a:r>
                        <a:rPr lang="sv-SE" sz="1400" dirty="0" smtClean="0"/>
                        <a:t>0.4</a:t>
                      </a:r>
                      <a:r>
                        <a:rPr lang="sv-SE" sz="1400" baseline="0" dirty="0" smtClean="0"/>
                        <a:t> mH/km to 1 mH/km</a:t>
                      </a:r>
                      <a:endParaRPr lang="sv-SE" sz="1400" dirty="0"/>
                    </a:p>
                  </a:txBody>
                  <a:tcPr/>
                </a:tc>
              </a:tr>
              <a:tr h="255228">
                <a:tc>
                  <a:txBody>
                    <a:bodyPr/>
                    <a:lstStyle/>
                    <a:p>
                      <a:r>
                        <a:rPr lang="sv-SE" sz="1400" dirty="0" smtClean="0"/>
                        <a:t>Capacitance</a:t>
                      </a:r>
                      <a:endParaRPr lang="sv-SE" sz="1400" dirty="0"/>
                    </a:p>
                  </a:txBody>
                  <a:tcPr/>
                </a:tc>
                <a:tc>
                  <a:txBody>
                    <a:bodyPr/>
                    <a:lstStyle/>
                    <a:p>
                      <a:r>
                        <a:rPr lang="sv-SE" sz="1400" dirty="0" smtClean="0"/>
                        <a:t>45 nF/km to 200 nF/km</a:t>
                      </a:r>
                      <a:endParaRPr lang="sv-SE" sz="1400" dirty="0"/>
                    </a:p>
                  </a:txBody>
                  <a:tcPr/>
                </a:tc>
              </a:tr>
              <a:tr h="440849">
                <a:tc>
                  <a:txBody>
                    <a:bodyPr/>
                    <a:lstStyle/>
                    <a:p>
                      <a:r>
                        <a:rPr lang="sv-SE" sz="1400" dirty="0" smtClean="0"/>
                        <a:t>Maximum</a:t>
                      </a:r>
                      <a:r>
                        <a:rPr lang="sv-SE" sz="1400" baseline="0" dirty="0" smtClean="0"/>
                        <a:t> length of each spur cable</a:t>
                      </a:r>
                      <a:endParaRPr lang="sv-SE" sz="1400" dirty="0"/>
                    </a:p>
                  </a:txBody>
                  <a:tcPr/>
                </a:tc>
                <a:tc>
                  <a:txBody>
                    <a:bodyPr/>
                    <a:lstStyle/>
                    <a:p>
                      <a:r>
                        <a:rPr lang="sv-SE" sz="1400" dirty="0" smtClean="0"/>
                        <a:t>60 m in gas Group IIC</a:t>
                      </a:r>
                      <a:endParaRPr lang="sv-SE" sz="1400" dirty="0"/>
                    </a:p>
                  </a:txBody>
                  <a:tcPr/>
                </a:tc>
              </a:tr>
              <a:tr h="626470">
                <a:tc>
                  <a:txBody>
                    <a:bodyPr/>
                    <a:lstStyle/>
                    <a:p>
                      <a:r>
                        <a:rPr lang="sv-SE" sz="1400" dirty="0" smtClean="0"/>
                        <a:t>Maximum length of each trunk cable</a:t>
                      </a:r>
                      <a:endParaRPr lang="sv-SE" sz="1400" dirty="0"/>
                    </a:p>
                  </a:txBody>
                  <a:tcPr/>
                </a:tc>
                <a:tc>
                  <a:txBody>
                    <a:bodyPr/>
                    <a:lstStyle/>
                    <a:p>
                      <a:r>
                        <a:rPr lang="sv-SE" sz="1400" dirty="0" smtClean="0"/>
                        <a:t>1000 m i gas Group IIC, and 1900m in gas Group</a:t>
                      </a:r>
                      <a:r>
                        <a:rPr lang="sv-SE" sz="1400" baseline="0" dirty="0" smtClean="0"/>
                        <a:t> IIB</a:t>
                      </a:r>
                      <a:endParaRPr lang="sv-SE" sz="1400" dirty="0"/>
                    </a:p>
                  </a:txBody>
                  <a:tcPr/>
                </a:tc>
              </a:tr>
            </a:tbl>
          </a:graphicData>
        </a:graphic>
      </p:graphicFrame>
      <p:sp>
        <p:nvSpPr>
          <p:cNvPr id="7" name="TextBox 6"/>
          <p:cNvSpPr txBox="1"/>
          <p:nvPr/>
        </p:nvSpPr>
        <p:spPr>
          <a:xfrm>
            <a:off x="7380312" y="4077072"/>
            <a:ext cx="1368152" cy="215444"/>
          </a:xfrm>
          <a:prstGeom prst="rect">
            <a:avLst/>
          </a:prstGeom>
          <a:noFill/>
        </p:spPr>
        <p:txBody>
          <a:bodyPr wrap="square" rtlCol="0">
            <a:spAutoFit/>
          </a:bodyPr>
          <a:lstStyle/>
          <a:p>
            <a:pPr algn="l"/>
            <a:r>
              <a:rPr lang="sv-SE" sz="800" b="0" dirty="0" smtClean="0"/>
              <a:t>Tankbus</a:t>
            </a:r>
            <a:endParaRPr lang="sv-SE" sz="800" b="0" dirty="0"/>
          </a:p>
        </p:txBody>
      </p:sp>
      <p:sp>
        <p:nvSpPr>
          <p:cNvPr id="8" name="Rectangle 7"/>
          <p:cNvSpPr/>
          <p:nvPr/>
        </p:nvSpPr>
        <p:spPr>
          <a:xfrm>
            <a:off x="8001398" y="5301788"/>
            <a:ext cx="574196" cy="215444"/>
          </a:xfrm>
          <a:prstGeom prst="rect">
            <a:avLst/>
          </a:prstGeom>
        </p:spPr>
        <p:txBody>
          <a:bodyPr wrap="none">
            <a:spAutoFit/>
          </a:bodyPr>
          <a:lstStyle/>
          <a:p>
            <a:pPr algn="l"/>
            <a:r>
              <a:rPr lang="sv-SE" sz="800" b="0" dirty="0" smtClean="0"/>
              <a:t>Fieldbus</a:t>
            </a:r>
            <a:endParaRPr lang="sv-SE" sz="800" b="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Re-use of existing cables</a:t>
            </a:r>
            <a:endParaRPr lang="sv-SE" dirty="0"/>
          </a:p>
        </p:txBody>
      </p:sp>
      <p:sp>
        <p:nvSpPr>
          <p:cNvPr id="3" name="Content Placeholder 2"/>
          <p:cNvSpPr>
            <a:spLocks noGrp="1"/>
          </p:cNvSpPr>
          <p:nvPr>
            <p:ph sz="half" idx="1"/>
          </p:nvPr>
        </p:nvSpPr>
        <p:spPr>
          <a:xfrm>
            <a:off x="427484" y="1124744"/>
            <a:ext cx="4432548" cy="4546600"/>
          </a:xfrm>
        </p:spPr>
        <p:txBody>
          <a:bodyPr/>
          <a:lstStyle/>
          <a:p>
            <a:r>
              <a:rPr lang="sv-SE" sz="1800" dirty="0" smtClean="0"/>
              <a:t>Possible to re-use the existing cabling if compliant to FISCO requirements</a:t>
            </a:r>
          </a:p>
          <a:p>
            <a:pPr lvl="1"/>
            <a:r>
              <a:rPr lang="sv-SE" sz="1400" dirty="0" smtClean="0"/>
              <a:t>0.75 mm</a:t>
            </a:r>
            <a:r>
              <a:rPr lang="sv-SE" sz="1400" baseline="30000" dirty="0" smtClean="0"/>
              <a:t>2 </a:t>
            </a:r>
            <a:r>
              <a:rPr lang="sv-SE" sz="1400" dirty="0" smtClean="0"/>
              <a:t>(AWG 18)</a:t>
            </a:r>
          </a:p>
          <a:p>
            <a:pPr lvl="1"/>
            <a:r>
              <a:rPr lang="sv-SE" sz="1400" dirty="0" smtClean="0"/>
              <a:t>42 </a:t>
            </a:r>
            <a:r>
              <a:rPr lang="el-GR" sz="1400" dirty="0" smtClean="0"/>
              <a:t>Ω</a:t>
            </a:r>
            <a:r>
              <a:rPr lang="sv-SE" sz="1400" dirty="0" smtClean="0"/>
              <a:t>/km (loop resistance)</a:t>
            </a:r>
          </a:p>
          <a:p>
            <a:pPr lvl="1"/>
            <a:r>
              <a:rPr lang="sv-SE" sz="1400" dirty="0" smtClean="0"/>
              <a:t>115 nF/km</a:t>
            </a:r>
          </a:p>
          <a:p>
            <a:pPr lvl="1"/>
            <a:r>
              <a:rPr lang="sv-SE" sz="1400" dirty="0" smtClean="0"/>
              <a:t>0.65 mH/km</a:t>
            </a:r>
          </a:p>
          <a:p>
            <a:pPr marL="342900" lvl="1" indent="-342900">
              <a:buSzPct val="60000"/>
              <a:buFont typeface="Wingdings" pitchFamily="2" charset="2"/>
              <a:buChar char="l"/>
            </a:pPr>
            <a:r>
              <a:rPr lang="sv-SE" sz="1800" dirty="0" smtClean="0"/>
              <a:t>Tankbus length up to 1000m depending on number of devices and cable quality</a:t>
            </a:r>
          </a:p>
          <a:p>
            <a:endParaRPr lang="sv-SE" sz="1800" dirty="0"/>
          </a:p>
        </p:txBody>
      </p:sp>
      <p:sp>
        <p:nvSpPr>
          <p:cNvPr id="5" name="Slide Number Placeholder 4"/>
          <p:cNvSpPr>
            <a:spLocks noGrp="1"/>
          </p:cNvSpPr>
          <p:nvPr>
            <p:ph type="sldNum" sz="quarter" idx="12"/>
          </p:nvPr>
        </p:nvSpPr>
        <p:spPr/>
        <p:txBody>
          <a:bodyPr/>
          <a:lstStyle/>
          <a:p>
            <a:pPr>
              <a:defRPr/>
            </a:pPr>
            <a:fld id="{EE169303-1C97-4836-90D2-21A1C2D9BF07}" type="slidenum">
              <a:rPr lang="en-US" smtClean="0"/>
              <a:pPr>
                <a:defRPr/>
              </a:pPr>
              <a:t>19</a:t>
            </a:fld>
            <a:endParaRPr lang="en-US"/>
          </a:p>
        </p:txBody>
      </p:sp>
      <p:pic>
        <p:nvPicPr>
          <p:cNvPr id="52225" name="Picture 1"/>
          <p:cNvPicPr>
            <a:picLocks noChangeAspect="1" noChangeArrowheads="1"/>
          </p:cNvPicPr>
          <p:nvPr/>
        </p:nvPicPr>
        <p:blipFill>
          <a:blip r:embed="rId2" cstate="print"/>
          <a:srcRect/>
          <a:stretch>
            <a:fillRect/>
          </a:stretch>
        </p:blipFill>
        <p:spPr bwMode="auto">
          <a:xfrm>
            <a:off x="4970090" y="1631732"/>
            <a:ext cx="2482230" cy="1221204"/>
          </a:xfrm>
          <a:prstGeom prst="rect">
            <a:avLst/>
          </a:prstGeom>
          <a:noFill/>
          <a:ln w="9525">
            <a:noFill/>
            <a:miter lim="800000"/>
            <a:headEnd/>
            <a:tailEnd/>
          </a:ln>
        </p:spPr>
      </p:pic>
      <p:pic>
        <p:nvPicPr>
          <p:cNvPr id="52226" name="Picture 2"/>
          <p:cNvPicPr>
            <a:picLocks noChangeAspect="1" noChangeArrowheads="1"/>
          </p:cNvPicPr>
          <p:nvPr/>
        </p:nvPicPr>
        <p:blipFill>
          <a:blip r:embed="rId3" cstate="print"/>
          <a:srcRect/>
          <a:stretch>
            <a:fillRect/>
          </a:stretch>
        </p:blipFill>
        <p:spPr bwMode="auto">
          <a:xfrm>
            <a:off x="6588224" y="1124744"/>
            <a:ext cx="1080120" cy="1144075"/>
          </a:xfrm>
          <a:prstGeom prst="rect">
            <a:avLst/>
          </a:prstGeom>
          <a:noFill/>
          <a:ln w="9525">
            <a:noFill/>
            <a:miter lim="800000"/>
            <a:headEnd/>
            <a:tailEnd/>
          </a:ln>
        </p:spPr>
      </p:pic>
      <p:pic>
        <p:nvPicPr>
          <p:cNvPr id="52227" name="Picture 3"/>
          <p:cNvPicPr>
            <a:picLocks noChangeAspect="1" noChangeArrowheads="1"/>
          </p:cNvPicPr>
          <p:nvPr/>
        </p:nvPicPr>
        <p:blipFill>
          <a:blip r:embed="rId4" cstate="print"/>
          <a:srcRect/>
          <a:stretch>
            <a:fillRect/>
          </a:stretch>
        </p:blipFill>
        <p:spPr bwMode="auto">
          <a:xfrm>
            <a:off x="7955539" y="1196752"/>
            <a:ext cx="1152965" cy="1296144"/>
          </a:xfrm>
          <a:prstGeom prst="rect">
            <a:avLst/>
          </a:prstGeom>
          <a:noFill/>
          <a:ln w="9525">
            <a:noFill/>
            <a:miter lim="800000"/>
            <a:headEnd/>
            <a:tailEnd/>
          </a:ln>
        </p:spPr>
      </p:pic>
      <p:sp>
        <p:nvSpPr>
          <p:cNvPr id="9" name="TextBox 8"/>
          <p:cNvSpPr txBox="1"/>
          <p:nvPr/>
        </p:nvSpPr>
        <p:spPr>
          <a:xfrm>
            <a:off x="5004048" y="3068960"/>
            <a:ext cx="3600400" cy="400110"/>
          </a:xfrm>
          <a:prstGeom prst="rect">
            <a:avLst/>
          </a:prstGeom>
          <a:noFill/>
        </p:spPr>
        <p:txBody>
          <a:bodyPr wrap="square">
            <a:spAutoFit/>
          </a:bodyPr>
          <a:lstStyle/>
          <a:p>
            <a:pPr algn="l">
              <a:defRPr/>
            </a:pPr>
            <a:r>
              <a:rPr lang="sv-SE" sz="1000" dirty="0" smtClean="0">
                <a:latin typeface="+mn-lt"/>
              </a:rPr>
              <a:t>The total cable distance A+B+C+D must not exceed the values given in the examplex/table below. </a:t>
            </a:r>
            <a:endParaRPr lang="sv-SE" sz="1000" dirty="0">
              <a:latin typeface="+mn-lt"/>
            </a:endParaRPr>
          </a:p>
        </p:txBody>
      </p:sp>
      <p:graphicFrame>
        <p:nvGraphicFramePr>
          <p:cNvPr id="10" name="Table 9"/>
          <p:cNvGraphicFramePr>
            <a:graphicFrameLocks noGrp="1"/>
          </p:cNvGraphicFramePr>
          <p:nvPr/>
        </p:nvGraphicFramePr>
        <p:xfrm>
          <a:off x="539552" y="3717032"/>
          <a:ext cx="8424937" cy="1907276"/>
        </p:xfrm>
        <a:graphic>
          <a:graphicData uri="http://schemas.openxmlformats.org/drawingml/2006/table">
            <a:tbl>
              <a:tblPr firstRow="1" bandRow="1">
                <a:tableStyleId>{073A0DAA-6AF3-43AB-8588-CEC1D06C72B9}</a:tableStyleId>
              </a:tblPr>
              <a:tblGrid>
                <a:gridCol w="1478058"/>
                <a:gridCol w="960739"/>
                <a:gridCol w="1233611"/>
                <a:gridCol w="2232248"/>
                <a:gridCol w="2520281"/>
              </a:tblGrid>
              <a:tr h="271079">
                <a:tc>
                  <a:txBody>
                    <a:bodyPr/>
                    <a:lstStyle/>
                    <a:p>
                      <a:r>
                        <a:rPr lang="sv-SE" sz="1050" dirty="0" smtClean="0"/>
                        <a:t>Cable diameter</a:t>
                      </a:r>
                      <a:endParaRPr lang="sv-SE" sz="1050" dirty="0"/>
                    </a:p>
                  </a:txBody>
                  <a:tcPr/>
                </a:tc>
                <a:tc>
                  <a:txBody>
                    <a:bodyPr/>
                    <a:lstStyle/>
                    <a:p>
                      <a:r>
                        <a:rPr lang="sv-SE" sz="1050" dirty="0" smtClean="0"/>
                        <a:t>Loop Resistance</a:t>
                      </a:r>
                      <a:endParaRPr lang="sv-SE" sz="1050" dirty="0"/>
                    </a:p>
                  </a:txBody>
                  <a:tcPr/>
                </a:tc>
                <a:tc gridSpan="3">
                  <a:txBody>
                    <a:bodyPr/>
                    <a:lstStyle/>
                    <a:p>
                      <a:r>
                        <a:rPr lang="sv-SE" sz="1050" dirty="0" smtClean="0"/>
                        <a:t>Maximum cabling distance from power source</a:t>
                      </a:r>
                      <a:r>
                        <a:rPr lang="sv-SE" sz="1050" baseline="0" dirty="0" smtClean="0"/>
                        <a:t> to all devices on tank</a:t>
                      </a:r>
                      <a:endParaRPr lang="sv-SE" sz="1050" dirty="0"/>
                    </a:p>
                  </a:txBody>
                  <a:tcPr/>
                </a:tc>
                <a:tc hMerge="1">
                  <a:txBody>
                    <a:bodyPr/>
                    <a:lstStyle/>
                    <a:p>
                      <a:endParaRPr lang="sv-SE" sz="1050" dirty="0"/>
                    </a:p>
                  </a:txBody>
                  <a:tcPr/>
                </a:tc>
                <a:tc hMerge="1">
                  <a:txBody>
                    <a:bodyPr/>
                    <a:lstStyle/>
                    <a:p>
                      <a:endParaRPr lang="sv-SE" sz="1050" dirty="0"/>
                    </a:p>
                  </a:txBody>
                  <a:tcPr/>
                </a:tc>
              </a:tr>
              <a:tr h="300787">
                <a:tc>
                  <a:txBody>
                    <a:bodyPr/>
                    <a:lstStyle/>
                    <a:p>
                      <a:endParaRPr lang="sv-SE" sz="1050"/>
                    </a:p>
                  </a:txBody>
                  <a:tcPr/>
                </a:tc>
                <a:tc>
                  <a:txBody>
                    <a:bodyPr/>
                    <a:lstStyle/>
                    <a:p>
                      <a:endParaRPr lang="sv-SE" sz="1050"/>
                    </a:p>
                  </a:txBody>
                  <a:tcPr/>
                </a:tc>
                <a:tc>
                  <a:txBody>
                    <a:bodyPr/>
                    <a:lstStyle/>
                    <a:p>
                      <a:r>
                        <a:rPr lang="sv-SE" sz="1050" dirty="0" smtClean="0"/>
                        <a:t>With</a:t>
                      </a:r>
                      <a:r>
                        <a:rPr lang="sv-SE" sz="1050" baseline="0" dirty="0" smtClean="0"/>
                        <a:t> max power usage of 250 mA.</a:t>
                      </a:r>
                    </a:p>
                  </a:txBody>
                  <a:tcPr/>
                </a:tc>
                <a:tc>
                  <a:txBody>
                    <a:bodyPr/>
                    <a:lstStyle/>
                    <a:p>
                      <a:r>
                        <a:rPr lang="sv-SE" sz="1050" dirty="0" smtClean="0"/>
                        <a:t>With typical usage of 128</a:t>
                      </a:r>
                      <a:r>
                        <a:rPr lang="sv-SE" sz="1050" baseline="0" dirty="0" smtClean="0"/>
                        <a:t> mA for 5900S, 2240S, 2230, 3051S.</a:t>
                      </a:r>
                      <a:endParaRPr lang="sv-SE" sz="1050" dirty="0"/>
                    </a:p>
                  </a:txBody>
                  <a:tcPr/>
                </a:tc>
                <a:tc>
                  <a:txBody>
                    <a:bodyPr/>
                    <a:lstStyle/>
                    <a:p>
                      <a:r>
                        <a:rPr lang="sv-SE" sz="1050" dirty="0" smtClean="0"/>
                        <a:t>With typical power usage of 178 mA for 5900S 2-in-1, 2240S, 2230, 3051S.</a:t>
                      </a:r>
                      <a:endParaRPr lang="sv-SE" sz="1050" dirty="0"/>
                    </a:p>
                  </a:txBody>
                  <a:tcPr/>
                </a:tc>
              </a:tr>
              <a:tr h="271079">
                <a:tc>
                  <a:txBody>
                    <a:bodyPr/>
                    <a:lstStyle/>
                    <a:p>
                      <a:r>
                        <a:rPr lang="sv-SE" sz="1050" dirty="0" smtClean="0"/>
                        <a:t>20 AWG (0.5 mm</a:t>
                      </a:r>
                      <a:r>
                        <a:rPr lang="sv-SE" sz="1050" baseline="30000" dirty="0" smtClean="0"/>
                        <a:t>2</a:t>
                      </a:r>
                      <a:r>
                        <a:rPr lang="sv-SE" sz="1050" dirty="0" smtClean="0"/>
                        <a:t>)</a:t>
                      </a:r>
                      <a:endParaRPr lang="sv-SE" sz="1050" dirty="0"/>
                    </a:p>
                  </a:txBody>
                  <a:tcPr/>
                </a:tc>
                <a:tc>
                  <a:txBody>
                    <a:bodyPr/>
                    <a:lstStyle/>
                    <a:p>
                      <a:r>
                        <a:rPr lang="sv-SE" sz="1050" dirty="0" smtClean="0"/>
                        <a:t>66 </a:t>
                      </a:r>
                      <a:r>
                        <a:rPr lang="el-GR" sz="1050" dirty="0" smtClean="0"/>
                        <a:t>Ω</a:t>
                      </a:r>
                      <a:r>
                        <a:rPr lang="sv-SE" sz="1050" dirty="0" smtClean="0"/>
                        <a:t>/km</a:t>
                      </a:r>
                      <a:endParaRPr lang="sv-SE" sz="1050" dirty="0"/>
                    </a:p>
                  </a:txBody>
                  <a:tcPr/>
                </a:tc>
                <a:tc>
                  <a:txBody>
                    <a:bodyPr/>
                    <a:lstStyle/>
                    <a:p>
                      <a:r>
                        <a:rPr lang="sv-SE" sz="1050" dirty="0" smtClean="0"/>
                        <a:t>212 (695)</a:t>
                      </a:r>
                      <a:endParaRPr lang="sv-SE" sz="1050" dirty="0"/>
                    </a:p>
                  </a:txBody>
                  <a:tcPr/>
                </a:tc>
                <a:tc>
                  <a:txBody>
                    <a:bodyPr/>
                    <a:lstStyle/>
                    <a:p>
                      <a:r>
                        <a:rPr lang="sv-SE" sz="1050" dirty="0" smtClean="0"/>
                        <a:t>414 (1358)</a:t>
                      </a:r>
                      <a:endParaRPr lang="sv-SE" sz="1050" dirty="0"/>
                    </a:p>
                  </a:txBody>
                  <a:tcPr/>
                </a:tc>
                <a:tc>
                  <a:txBody>
                    <a:bodyPr/>
                    <a:lstStyle/>
                    <a:p>
                      <a:r>
                        <a:rPr lang="sv-SE" sz="1050" dirty="0" smtClean="0"/>
                        <a:t>298 (978)</a:t>
                      </a:r>
                      <a:endParaRPr lang="sv-SE" sz="1050" dirty="0"/>
                    </a:p>
                  </a:txBody>
                  <a:tcPr/>
                </a:tc>
              </a:tr>
              <a:tr h="2710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050" dirty="0" smtClean="0"/>
                        <a:t>18 AWG</a:t>
                      </a:r>
                      <a:r>
                        <a:rPr lang="sv-SE" sz="1050" baseline="0" dirty="0" smtClean="0"/>
                        <a:t> (0.75 </a:t>
                      </a:r>
                      <a:r>
                        <a:rPr lang="sv-SE" sz="1050" dirty="0" smtClean="0"/>
                        <a:t>mm</a:t>
                      </a:r>
                      <a:r>
                        <a:rPr lang="sv-SE" sz="1050" baseline="30000" dirty="0" smtClean="0"/>
                        <a:t>2</a:t>
                      </a:r>
                      <a:r>
                        <a:rPr lang="sv-SE" sz="1050" dirty="0" smtClean="0"/>
                        <a:t>)</a:t>
                      </a:r>
                    </a:p>
                  </a:txBody>
                  <a:tcPr/>
                </a:tc>
                <a:tc>
                  <a:txBody>
                    <a:bodyPr/>
                    <a:lstStyle/>
                    <a:p>
                      <a:r>
                        <a:rPr lang="sv-SE" sz="1050" dirty="0" smtClean="0"/>
                        <a:t>42 </a:t>
                      </a:r>
                      <a:r>
                        <a:rPr lang="el-GR" sz="1050" dirty="0" smtClean="0"/>
                        <a:t>Ω</a:t>
                      </a:r>
                      <a:r>
                        <a:rPr lang="sv-SE" sz="1050" dirty="0" smtClean="0"/>
                        <a:t>/km</a:t>
                      </a:r>
                      <a:endParaRPr lang="sv-SE" sz="1050" dirty="0"/>
                    </a:p>
                  </a:txBody>
                  <a:tcPr/>
                </a:tc>
                <a:tc>
                  <a:txBody>
                    <a:bodyPr/>
                    <a:lstStyle/>
                    <a:p>
                      <a:r>
                        <a:rPr lang="sv-SE" sz="1050" dirty="0" smtClean="0"/>
                        <a:t>333 (1092)</a:t>
                      </a:r>
                      <a:endParaRPr lang="sv-SE" sz="1050" dirty="0"/>
                    </a:p>
                  </a:txBody>
                  <a:tcPr/>
                </a:tc>
                <a:tc>
                  <a:txBody>
                    <a:bodyPr/>
                    <a:lstStyle/>
                    <a:p>
                      <a:r>
                        <a:rPr lang="sv-SE" sz="1050" dirty="0" smtClean="0"/>
                        <a:t>651 (2136)</a:t>
                      </a:r>
                      <a:endParaRPr lang="sv-SE" sz="1050" dirty="0"/>
                    </a:p>
                  </a:txBody>
                  <a:tcPr/>
                </a:tc>
                <a:tc>
                  <a:txBody>
                    <a:bodyPr/>
                    <a:lstStyle/>
                    <a:p>
                      <a:r>
                        <a:rPr lang="sv-SE" sz="1050" dirty="0" smtClean="0"/>
                        <a:t>468 (1535)</a:t>
                      </a:r>
                      <a:endParaRPr lang="sv-SE" sz="1050" dirty="0"/>
                    </a:p>
                  </a:txBody>
                  <a:tcPr/>
                </a:tc>
              </a:tr>
              <a:tr h="2710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050" dirty="0" smtClean="0"/>
                        <a:t>17 AWG (1.0 mm</a:t>
                      </a:r>
                      <a:r>
                        <a:rPr lang="sv-SE" sz="1050" baseline="30000" dirty="0" smtClean="0"/>
                        <a:t>2</a:t>
                      </a:r>
                      <a:r>
                        <a:rPr lang="sv-SE" sz="1050" dirty="0" smtClean="0"/>
                        <a:t>)</a:t>
                      </a:r>
                    </a:p>
                  </a:txBody>
                  <a:tcPr/>
                </a:tc>
                <a:tc>
                  <a:txBody>
                    <a:bodyPr/>
                    <a:lstStyle/>
                    <a:p>
                      <a:r>
                        <a:rPr lang="sv-SE" sz="1050" dirty="0" smtClean="0"/>
                        <a:t>33 </a:t>
                      </a:r>
                      <a:r>
                        <a:rPr lang="el-GR" sz="1050" dirty="0" smtClean="0"/>
                        <a:t>Ω</a:t>
                      </a:r>
                      <a:r>
                        <a:rPr lang="sv-SE" sz="1050" dirty="0" smtClean="0"/>
                        <a:t>/km</a:t>
                      </a:r>
                      <a:endParaRPr lang="sv-SE" sz="1050" dirty="0"/>
                    </a:p>
                  </a:txBody>
                  <a:tcPr/>
                </a:tc>
                <a:tc>
                  <a:txBody>
                    <a:bodyPr/>
                    <a:lstStyle/>
                    <a:p>
                      <a:r>
                        <a:rPr lang="sv-SE" sz="1050" dirty="0" smtClean="0"/>
                        <a:t>424 (1391)</a:t>
                      </a:r>
                      <a:endParaRPr lang="sv-SE" sz="1050" dirty="0"/>
                    </a:p>
                  </a:txBody>
                  <a:tcPr/>
                </a:tc>
                <a:tc>
                  <a:txBody>
                    <a:bodyPr/>
                    <a:lstStyle/>
                    <a:p>
                      <a:r>
                        <a:rPr lang="sv-SE" sz="1050" dirty="0" smtClean="0"/>
                        <a:t>829</a:t>
                      </a:r>
                      <a:r>
                        <a:rPr lang="sv-SE" sz="1050" baseline="0" dirty="0" smtClean="0"/>
                        <a:t> ( 2720)</a:t>
                      </a:r>
                      <a:endParaRPr lang="sv-SE" sz="1050" dirty="0"/>
                    </a:p>
                  </a:txBody>
                  <a:tcPr/>
                </a:tc>
                <a:tc>
                  <a:txBody>
                    <a:bodyPr/>
                    <a:lstStyle/>
                    <a:p>
                      <a:r>
                        <a:rPr lang="sv-SE" sz="1050" dirty="0" smtClean="0"/>
                        <a:t>596 (1955)</a:t>
                      </a:r>
                      <a:endParaRPr lang="sv-SE" sz="1050" dirty="0"/>
                    </a:p>
                  </a:txBody>
                  <a:tcPr/>
                </a:tc>
              </a:tr>
              <a:tr h="2710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050" dirty="0" smtClean="0"/>
                        <a:t>16 AWG (1.5 mm</a:t>
                      </a:r>
                      <a:r>
                        <a:rPr lang="sv-SE" sz="1050" baseline="30000" dirty="0" smtClean="0"/>
                        <a:t>2</a:t>
                      </a:r>
                      <a:r>
                        <a:rPr lang="sv-SE" sz="1050" dirty="0" smtClean="0"/>
                        <a:t>)</a:t>
                      </a:r>
                    </a:p>
                  </a:txBody>
                  <a:tcPr/>
                </a:tc>
                <a:tc>
                  <a:txBody>
                    <a:bodyPr/>
                    <a:lstStyle/>
                    <a:p>
                      <a:r>
                        <a:rPr lang="sv-SE" sz="1050" dirty="0" smtClean="0"/>
                        <a:t>26 </a:t>
                      </a:r>
                      <a:r>
                        <a:rPr lang="el-GR" sz="1050" dirty="0" smtClean="0"/>
                        <a:t>Ω</a:t>
                      </a:r>
                      <a:r>
                        <a:rPr lang="sv-SE" sz="1050" dirty="0" smtClean="0"/>
                        <a:t>/km</a:t>
                      </a:r>
                      <a:endParaRPr lang="sv-SE" sz="1050" dirty="0"/>
                    </a:p>
                  </a:txBody>
                  <a:tcPr/>
                </a:tc>
                <a:tc>
                  <a:txBody>
                    <a:bodyPr/>
                    <a:lstStyle/>
                    <a:p>
                      <a:r>
                        <a:rPr lang="sv-SE" sz="1050" dirty="0" smtClean="0"/>
                        <a:t>538 (1765)</a:t>
                      </a:r>
                      <a:endParaRPr lang="sv-SE" sz="1050" dirty="0"/>
                    </a:p>
                  </a:txBody>
                  <a:tcPr/>
                </a:tc>
                <a:tc>
                  <a:txBody>
                    <a:bodyPr/>
                    <a:lstStyle/>
                    <a:p>
                      <a:r>
                        <a:rPr lang="sv-SE" sz="1050" dirty="0" smtClean="0"/>
                        <a:t>1000 (3281)</a:t>
                      </a:r>
                      <a:endParaRPr lang="sv-SE" sz="1050" dirty="0"/>
                    </a:p>
                  </a:txBody>
                  <a:tcPr/>
                </a:tc>
                <a:tc>
                  <a:txBody>
                    <a:bodyPr/>
                    <a:lstStyle/>
                    <a:p>
                      <a:r>
                        <a:rPr lang="sv-SE" sz="1050" dirty="0" smtClean="0"/>
                        <a:t>756 (2480)</a:t>
                      </a:r>
                      <a:endParaRPr lang="sv-SE" sz="1050" dirty="0"/>
                    </a:p>
                  </a:txBody>
                  <a:tcPr/>
                </a:tc>
              </a:tr>
            </a:tbl>
          </a:graphicData>
        </a:graphic>
      </p:graphicFrame>
      <p:sp>
        <p:nvSpPr>
          <p:cNvPr id="11" name="TextBox 10"/>
          <p:cNvSpPr txBox="1"/>
          <p:nvPr/>
        </p:nvSpPr>
        <p:spPr>
          <a:xfrm>
            <a:off x="6444208" y="5703059"/>
            <a:ext cx="1296144" cy="246221"/>
          </a:xfrm>
          <a:prstGeom prst="rect">
            <a:avLst/>
          </a:prstGeom>
          <a:noFill/>
        </p:spPr>
        <p:txBody>
          <a:bodyPr wrap="square">
            <a:spAutoFit/>
          </a:bodyPr>
          <a:lstStyle/>
          <a:p>
            <a:pPr algn="l">
              <a:defRPr/>
            </a:pPr>
            <a:r>
              <a:rPr lang="sv-SE" sz="1000" dirty="0" smtClean="0">
                <a:latin typeface="+mn-lt"/>
              </a:rPr>
              <a:t>Distance in m (ft)</a:t>
            </a:r>
            <a:endParaRPr lang="sv-SE" sz="1000" dirty="0">
              <a:latin typeface="+mn-l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defRPr/>
            </a:pPr>
            <a:r>
              <a:rPr lang="en-US" smtClean="0"/>
              <a:t>Hazardous area</a:t>
            </a:r>
            <a:endParaRPr lang="en-US" dirty="0" smtClean="0"/>
          </a:p>
        </p:txBody>
      </p:sp>
      <p:sp>
        <p:nvSpPr>
          <p:cNvPr id="26627" name="Rectangle 3"/>
          <p:cNvSpPr>
            <a:spLocks noGrp="1" noChangeArrowheads="1"/>
          </p:cNvSpPr>
          <p:nvPr>
            <p:ph type="body" idx="1"/>
          </p:nvPr>
        </p:nvSpPr>
        <p:spPr/>
        <p:txBody>
          <a:bodyPr/>
          <a:lstStyle/>
          <a:p>
            <a:r>
              <a:rPr lang="en-US" dirty="0" smtClean="0"/>
              <a:t>Explained from European Standard</a:t>
            </a:r>
          </a:p>
          <a:p>
            <a:r>
              <a:rPr lang="en-US" dirty="0" smtClean="0"/>
              <a:t>Classified in to three different zones</a:t>
            </a:r>
          </a:p>
          <a:p>
            <a:pPr lvl="1"/>
            <a:r>
              <a:rPr lang="en-US" dirty="0" smtClean="0"/>
              <a:t>ZONE 0</a:t>
            </a:r>
          </a:p>
          <a:p>
            <a:pPr lvl="2"/>
            <a:r>
              <a:rPr lang="en-US" dirty="0" smtClean="0"/>
              <a:t>Continuous risk (e.g. ventilation pipe)</a:t>
            </a:r>
          </a:p>
          <a:p>
            <a:pPr lvl="1"/>
            <a:r>
              <a:rPr lang="en-US" dirty="0" smtClean="0"/>
              <a:t>ZONE 1</a:t>
            </a:r>
          </a:p>
          <a:p>
            <a:pPr lvl="2"/>
            <a:r>
              <a:rPr lang="en-US" dirty="0" smtClean="0"/>
              <a:t>Primary risk (present during normal operation) </a:t>
            </a:r>
          </a:p>
          <a:p>
            <a:pPr lvl="1"/>
            <a:r>
              <a:rPr lang="en-US" dirty="0" smtClean="0"/>
              <a:t>ZONE 2 </a:t>
            </a:r>
          </a:p>
          <a:p>
            <a:pPr lvl="2"/>
            <a:r>
              <a:rPr lang="en-US" dirty="0" smtClean="0"/>
              <a:t>Secondary risk (not during operation or during very short time)</a:t>
            </a:r>
          </a:p>
          <a:p>
            <a:pPr>
              <a:buFont typeface="Wingdings" pitchFamily="2" charset="2"/>
              <a:buNone/>
            </a:pPr>
            <a:r>
              <a:rPr lang="en-US" i="1" dirty="0" smtClean="0"/>
              <a:t>	Note: </a:t>
            </a:r>
          </a:p>
          <a:p>
            <a:pPr>
              <a:buFont typeface="Wingdings" pitchFamily="2" charset="2"/>
              <a:buNone/>
            </a:pPr>
            <a:r>
              <a:rPr lang="en-US" i="1" dirty="0" smtClean="0"/>
              <a:t>	A dusty environmental can be classified as hazardous area</a:t>
            </a:r>
          </a:p>
        </p:txBody>
      </p:sp>
      <p:pic>
        <p:nvPicPr>
          <p:cNvPr id="26628" name="Picture 4" descr="ex"/>
          <p:cNvPicPr>
            <a:picLocks noChangeAspect="1" noChangeArrowheads="1"/>
          </p:cNvPicPr>
          <p:nvPr/>
        </p:nvPicPr>
        <p:blipFill>
          <a:blip r:embed="rId3" cstate="print"/>
          <a:srcRect/>
          <a:stretch>
            <a:fillRect/>
          </a:stretch>
        </p:blipFill>
        <p:spPr bwMode="auto">
          <a:xfrm>
            <a:off x="7000875" y="1928813"/>
            <a:ext cx="1727200" cy="1543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9" name="Rectangle 5"/>
          <p:cNvSpPr>
            <a:spLocks noGrp="1" noChangeArrowheads="1"/>
          </p:cNvSpPr>
          <p:nvPr>
            <p:ph type="title"/>
          </p:nvPr>
        </p:nvSpPr>
        <p:spPr/>
        <p:txBody>
          <a:bodyPr/>
          <a:lstStyle/>
          <a:p>
            <a:pPr>
              <a:defRPr/>
            </a:pPr>
            <a:r>
              <a:rPr lang="en-US" dirty="0" smtClean="0"/>
              <a:t>Field Cabling Rex &amp; Pro</a:t>
            </a:r>
          </a:p>
        </p:txBody>
      </p:sp>
      <p:sp>
        <p:nvSpPr>
          <p:cNvPr id="6148" name="Rectangle 8"/>
          <p:cNvSpPr>
            <a:spLocks noGrp="1" noChangeArrowheads="1"/>
          </p:cNvSpPr>
          <p:nvPr>
            <p:ph idx="1"/>
          </p:nvPr>
        </p:nvSpPr>
        <p:spPr/>
        <p:txBody>
          <a:bodyPr/>
          <a:lstStyle/>
          <a:p>
            <a:pPr>
              <a:lnSpc>
                <a:spcPct val="80000"/>
              </a:lnSpc>
            </a:pPr>
            <a:r>
              <a:rPr lang="en-US" sz="2400" smtClean="0"/>
              <a:t>Keep power and signal cables separated to avoid noise from power supply system to disturb communication.</a:t>
            </a:r>
          </a:p>
          <a:p>
            <a:pPr lvl="1">
              <a:lnSpc>
                <a:spcPct val="80000"/>
              </a:lnSpc>
            </a:pPr>
            <a:r>
              <a:rPr lang="en-US" sz="2000" smtClean="0"/>
              <a:t>If possible use different cable trays or conduits</a:t>
            </a:r>
            <a:endParaRPr lang="en-US" sz="2000" b="1" smtClean="0"/>
          </a:p>
          <a:p>
            <a:pPr lvl="1">
              <a:lnSpc>
                <a:spcPct val="80000"/>
              </a:lnSpc>
              <a:buFont typeface="Wingdings" pitchFamily="2" charset="2"/>
              <a:buNone/>
            </a:pPr>
            <a:r>
              <a:rPr lang="en-US" sz="2000" b="1" smtClean="0"/>
              <a:t>Warning:</a:t>
            </a:r>
            <a:r>
              <a:rPr lang="en-US" sz="2000" smtClean="0"/>
              <a:t> </a:t>
            </a:r>
          </a:p>
          <a:p>
            <a:pPr lvl="1">
              <a:lnSpc>
                <a:spcPct val="80000"/>
              </a:lnSpc>
              <a:buFont typeface="Wingdings" pitchFamily="2" charset="2"/>
              <a:buNone/>
            </a:pPr>
            <a:r>
              <a:rPr lang="en-US" sz="2000" smtClean="0"/>
              <a:t>Pay special attention for occurrence of disturbance if and when </a:t>
            </a:r>
          </a:p>
          <a:p>
            <a:pPr lvl="1">
              <a:lnSpc>
                <a:spcPct val="80000"/>
              </a:lnSpc>
              <a:buFont typeface="Wingdings" pitchFamily="2" charset="2"/>
              <a:buNone/>
            </a:pPr>
            <a:r>
              <a:rPr lang="en-US" sz="2000" smtClean="0"/>
              <a:t>the site has VFD (Variable Frequency Drives)</a:t>
            </a:r>
          </a:p>
        </p:txBody>
      </p:sp>
      <p:graphicFrame>
        <p:nvGraphicFramePr>
          <p:cNvPr id="6146" name="Object 3"/>
          <p:cNvGraphicFramePr>
            <a:graphicFrameLocks noChangeAspect="1"/>
          </p:cNvGraphicFramePr>
          <p:nvPr/>
        </p:nvGraphicFramePr>
        <p:xfrm>
          <a:off x="1071563" y="3500438"/>
          <a:ext cx="7110412" cy="2087562"/>
        </p:xfrm>
        <a:graphic>
          <a:graphicData uri="http://schemas.openxmlformats.org/presentationml/2006/ole">
            <p:oleObj spid="_x0000_s6146" name="Visio" r:id="rId4" imgW="4157581" imgH="1220645" progId="Visio.Drawing.11">
              <p:embed/>
            </p:oleObj>
          </a:graphicData>
        </a:graphic>
      </p:graphicFrame>
      <p:pic>
        <p:nvPicPr>
          <p:cNvPr id="5" name="Picture 1" descr="I:\GSS\KURS\eLearning\Raptor System Overview\System Overview\Bilder\Slide6\FCU.png"/>
          <p:cNvPicPr>
            <a:picLocks noChangeAspect="1" noChangeArrowheads="1"/>
          </p:cNvPicPr>
          <p:nvPr/>
        </p:nvPicPr>
        <p:blipFill>
          <a:blip r:embed="rId5" cstate="print"/>
          <a:srcRect/>
          <a:stretch>
            <a:fillRect/>
          </a:stretch>
        </p:blipFill>
        <p:spPr bwMode="auto">
          <a:xfrm rot="21203771">
            <a:off x="4856824" y="3430962"/>
            <a:ext cx="1510227" cy="1283607"/>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 descr="I:\GSS\KURS\eLearning\Raptor System Overview\System Overview\Bilder\Slide6\FCU.png"/>
          <p:cNvPicPr>
            <a:picLocks noChangeAspect="1" noChangeArrowheads="1"/>
          </p:cNvPicPr>
          <p:nvPr/>
        </p:nvPicPr>
        <p:blipFill>
          <a:blip r:embed="rId3" cstate="print"/>
          <a:srcRect/>
          <a:stretch>
            <a:fillRect/>
          </a:stretch>
        </p:blipFill>
        <p:spPr bwMode="auto">
          <a:xfrm rot="21203771">
            <a:off x="519743" y="4306649"/>
            <a:ext cx="1258615" cy="1069751"/>
          </a:xfrm>
          <a:prstGeom prst="rect">
            <a:avLst/>
          </a:prstGeom>
          <a:noFill/>
        </p:spPr>
      </p:pic>
      <p:sp>
        <p:nvSpPr>
          <p:cNvPr id="431106" name="Rectangle 2"/>
          <p:cNvSpPr>
            <a:spLocks noGrp="1" noChangeArrowheads="1"/>
          </p:cNvSpPr>
          <p:nvPr>
            <p:ph type="title"/>
          </p:nvPr>
        </p:nvSpPr>
        <p:spPr/>
        <p:txBody>
          <a:bodyPr/>
          <a:lstStyle/>
          <a:p>
            <a:pPr>
              <a:defRPr/>
            </a:pPr>
            <a:r>
              <a:rPr lang="en-US" dirty="0" smtClean="0"/>
              <a:t>Grounding of screen Rex &amp; Pro</a:t>
            </a:r>
          </a:p>
        </p:txBody>
      </p:sp>
      <p:sp>
        <p:nvSpPr>
          <p:cNvPr id="37891" name="Rectangle 4"/>
          <p:cNvSpPr>
            <a:spLocks noGrp="1" noChangeArrowheads="1"/>
          </p:cNvSpPr>
          <p:nvPr>
            <p:ph idx="1"/>
          </p:nvPr>
        </p:nvSpPr>
        <p:spPr/>
        <p:txBody>
          <a:bodyPr/>
          <a:lstStyle/>
          <a:p>
            <a:endParaRPr lang="en-US" smtClean="0"/>
          </a:p>
          <a:p>
            <a:endParaRPr lang="en-US" smtClean="0"/>
          </a:p>
        </p:txBody>
      </p:sp>
      <p:pic>
        <p:nvPicPr>
          <p:cNvPr id="37892" name="Picture 3" descr="TANKLITE"/>
          <p:cNvPicPr>
            <a:picLocks noChangeAspect="1" noChangeArrowheads="1"/>
          </p:cNvPicPr>
          <p:nvPr/>
        </p:nvPicPr>
        <p:blipFill>
          <a:blip r:embed="rId4" cstate="print"/>
          <a:srcRect/>
          <a:stretch>
            <a:fillRect/>
          </a:stretch>
        </p:blipFill>
        <p:spPr bwMode="auto">
          <a:xfrm>
            <a:off x="5295900" y="1143000"/>
            <a:ext cx="3502025" cy="4572000"/>
          </a:xfrm>
          <a:prstGeom prst="rect">
            <a:avLst/>
          </a:prstGeom>
          <a:noFill/>
          <a:ln w="9525">
            <a:noFill/>
            <a:miter lim="800000"/>
            <a:headEnd/>
            <a:tailEnd/>
          </a:ln>
        </p:spPr>
      </p:pic>
      <p:sp>
        <p:nvSpPr>
          <p:cNvPr id="37894" name="Text Box 7"/>
          <p:cNvSpPr txBox="1">
            <a:spLocks noChangeArrowheads="1"/>
          </p:cNvSpPr>
          <p:nvPr/>
        </p:nvSpPr>
        <p:spPr bwMode="auto">
          <a:xfrm>
            <a:off x="395288" y="1341438"/>
            <a:ext cx="1739900" cy="369887"/>
          </a:xfrm>
          <a:prstGeom prst="rect">
            <a:avLst/>
          </a:prstGeom>
          <a:noFill/>
          <a:ln w="25400">
            <a:noFill/>
            <a:miter lim="800000"/>
            <a:headEnd/>
            <a:tailEnd/>
          </a:ln>
        </p:spPr>
        <p:txBody>
          <a:bodyPr wrap="none" lIns="95271" tIns="47636" rIns="95271" bIns="47636">
            <a:spAutoFit/>
          </a:bodyPr>
          <a:lstStyle/>
          <a:p>
            <a:pPr algn="l"/>
            <a:r>
              <a:rPr lang="en-GB" sz="1800">
                <a:solidFill>
                  <a:schemeClr val="tx1"/>
                </a:solidFill>
                <a:latin typeface="Tahoma" pitchFamily="34" charset="0"/>
              </a:rPr>
              <a:t>Power supply</a:t>
            </a:r>
            <a:endParaRPr lang="sv-SE" sz="1800">
              <a:solidFill>
                <a:schemeClr val="tx1"/>
              </a:solidFill>
              <a:latin typeface="Tahoma" pitchFamily="34" charset="0"/>
            </a:endParaRPr>
          </a:p>
        </p:txBody>
      </p:sp>
      <p:sp>
        <p:nvSpPr>
          <p:cNvPr id="37895" name="Text Box 8"/>
          <p:cNvSpPr txBox="1">
            <a:spLocks noChangeArrowheads="1"/>
          </p:cNvSpPr>
          <p:nvPr/>
        </p:nvSpPr>
        <p:spPr bwMode="auto">
          <a:xfrm>
            <a:off x="614363" y="3860800"/>
            <a:ext cx="644525" cy="369888"/>
          </a:xfrm>
          <a:prstGeom prst="rect">
            <a:avLst/>
          </a:prstGeom>
          <a:noFill/>
          <a:ln w="25400">
            <a:noFill/>
            <a:miter lim="800000"/>
            <a:headEnd/>
            <a:tailEnd/>
          </a:ln>
        </p:spPr>
        <p:txBody>
          <a:bodyPr wrap="none" lIns="95271" tIns="47636" rIns="95271" bIns="47636">
            <a:spAutoFit/>
          </a:bodyPr>
          <a:lstStyle/>
          <a:p>
            <a:pPr algn="l"/>
            <a:r>
              <a:rPr lang="en-GB" sz="1800">
                <a:solidFill>
                  <a:schemeClr val="tx1"/>
                </a:solidFill>
                <a:latin typeface="Tahoma" pitchFamily="34" charset="0"/>
              </a:rPr>
              <a:t>FCU</a:t>
            </a:r>
            <a:endParaRPr lang="sv-SE" sz="1800">
              <a:solidFill>
                <a:schemeClr val="tx1"/>
              </a:solidFill>
              <a:latin typeface="Tahoma" pitchFamily="34" charset="0"/>
            </a:endParaRPr>
          </a:p>
        </p:txBody>
      </p:sp>
      <p:sp>
        <p:nvSpPr>
          <p:cNvPr id="37896" name="Line 9"/>
          <p:cNvSpPr>
            <a:spLocks noChangeShapeType="1"/>
          </p:cNvSpPr>
          <p:nvPr/>
        </p:nvSpPr>
        <p:spPr bwMode="auto">
          <a:xfrm>
            <a:off x="1258888" y="5300663"/>
            <a:ext cx="0" cy="0"/>
          </a:xfrm>
          <a:prstGeom prst="line">
            <a:avLst/>
          </a:prstGeom>
          <a:noFill/>
          <a:ln w="25400">
            <a:solidFill>
              <a:schemeClr val="tx1"/>
            </a:solidFill>
            <a:round/>
            <a:headEnd/>
            <a:tailEnd/>
          </a:ln>
        </p:spPr>
        <p:txBody>
          <a:bodyPr lIns="95271" tIns="47636" rIns="95271" bIns="47636"/>
          <a:lstStyle/>
          <a:p>
            <a:endParaRPr lang="sv-SE"/>
          </a:p>
        </p:txBody>
      </p:sp>
      <p:sp>
        <p:nvSpPr>
          <p:cNvPr id="37897" name="Line 10"/>
          <p:cNvSpPr>
            <a:spLocks noChangeShapeType="1"/>
          </p:cNvSpPr>
          <p:nvPr/>
        </p:nvSpPr>
        <p:spPr bwMode="auto">
          <a:xfrm>
            <a:off x="1214438" y="5286375"/>
            <a:ext cx="0" cy="360363"/>
          </a:xfrm>
          <a:prstGeom prst="line">
            <a:avLst/>
          </a:prstGeom>
          <a:noFill/>
          <a:ln w="25400" cap="rnd">
            <a:solidFill>
              <a:schemeClr val="tx1"/>
            </a:solidFill>
            <a:prstDash val="sysDot"/>
            <a:round/>
            <a:headEnd/>
            <a:tailEnd/>
          </a:ln>
        </p:spPr>
        <p:txBody>
          <a:bodyPr lIns="95271" tIns="47636" rIns="95271" bIns="47636"/>
          <a:lstStyle/>
          <a:p>
            <a:endParaRPr lang="sv-SE"/>
          </a:p>
        </p:txBody>
      </p:sp>
      <p:sp>
        <p:nvSpPr>
          <p:cNvPr id="37898" name="Line 11"/>
          <p:cNvSpPr>
            <a:spLocks noChangeShapeType="1"/>
          </p:cNvSpPr>
          <p:nvPr/>
        </p:nvSpPr>
        <p:spPr bwMode="auto">
          <a:xfrm>
            <a:off x="1214438" y="5643563"/>
            <a:ext cx="3862387" cy="17462"/>
          </a:xfrm>
          <a:prstGeom prst="line">
            <a:avLst/>
          </a:prstGeom>
          <a:noFill/>
          <a:ln w="25400" cap="rnd">
            <a:solidFill>
              <a:schemeClr val="tx1"/>
            </a:solidFill>
            <a:prstDash val="sysDot"/>
            <a:round/>
            <a:headEnd/>
            <a:tailEnd/>
          </a:ln>
        </p:spPr>
        <p:txBody>
          <a:bodyPr lIns="95271" tIns="47636" rIns="95271" bIns="47636"/>
          <a:lstStyle/>
          <a:p>
            <a:endParaRPr lang="sv-SE"/>
          </a:p>
        </p:txBody>
      </p:sp>
      <p:sp>
        <p:nvSpPr>
          <p:cNvPr id="37899" name="Line 12"/>
          <p:cNvSpPr>
            <a:spLocks noChangeShapeType="1"/>
          </p:cNvSpPr>
          <p:nvPr/>
        </p:nvSpPr>
        <p:spPr bwMode="auto">
          <a:xfrm flipH="1" flipV="1">
            <a:off x="5072063" y="1785938"/>
            <a:ext cx="22225" cy="3875087"/>
          </a:xfrm>
          <a:prstGeom prst="line">
            <a:avLst/>
          </a:prstGeom>
          <a:noFill/>
          <a:ln w="25400" cap="rnd">
            <a:solidFill>
              <a:schemeClr val="tx1"/>
            </a:solidFill>
            <a:prstDash val="sysDot"/>
            <a:round/>
            <a:headEnd/>
            <a:tailEnd/>
          </a:ln>
        </p:spPr>
        <p:txBody>
          <a:bodyPr lIns="95271" tIns="47636" rIns="95271" bIns="47636"/>
          <a:lstStyle/>
          <a:p>
            <a:endParaRPr lang="sv-SE"/>
          </a:p>
        </p:txBody>
      </p:sp>
      <p:sp>
        <p:nvSpPr>
          <p:cNvPr id="37900" name="Line 13"/>
          <p:cNvSpPr>
            <a:spLocks noChangeShapeType="1"/>
          </p:cNvSpPr>
          <p:nvPr/>
        </p:nvSpPr>
        <p:spPr bwMode="auto">
          <a:xfrm flipV="1">
            <a:off x="5072063" y="1643063"/>
            <a:ext cx="1071562" cy="144462"/>
          </a:xfrm>
          <a:prstGeom prst="line">
            <a:avLst/>
          </a:prstGeom>
          <a:noFill/>
          <a:ln w="25400" cap="rnd">
            <a:solidFill>
              <a:schemeClr val="tx1"/>
            </a:solidFill>
            <a:prstDash val="sysDot"/>
            <a:round/>
            <a:headEnd/>
            <a:tailEnd/>
          </a:ln>
        </p:spPr>
        <p:txBody>
          <a:bodyPr lIns="95271" tIns="47636" rIns="95271" bIns="47636"/>
          <a:lstStyle/>
          <a:p>
            <a:endParaRPr lang="sv-SE"/>
          </a:p>
        </p:txBody>
      </p:sp>
      <p:sp>
        <p:nvSpPr>
          <p:cNvPr id="37901" name="Line 14"/>
          <p:cNvSpPr>
            <a:spLocks noChangeShapeType="1"/>
          </p:cNvSpPr>
          <p:nvPr/>
        </p:nvSpPr>
        <p:spPr bwMode="auto">
          <a:xfrm>
            <a:off x="1331913" y="2852738"/>
            <a:ext cx="0" cy="504825"/>
          </a:xfrm>
          <a:prstGeom prst="line">
            <a:avLst/>
          </a:prstGeom>
          <a:noFill/>
          <a:ln w="25400">
            <a:solidFill>
              <a:schemeClr val="tx1"/>
            </a:solidFill>
            <a:round/>
            <a:headEnd/>
            <a:tailEnd/>
          </a:ln>
        </p:spPr>
        <p:txBody>
          <a:bodyPr lIns="95271" tIns="47636" rIns="95271" bIns="47636"/>
          <a:lstStyle/>
          <a:p>
            <a:endParaRPr lang="sv-SE"/>
          </a:p>
        </p:txBody>
      </p:sp>
      <p:sp>
        <p:nvSpPr>
          <p:cNvPr id="37902" name="Line 15"/>
          <p:cNvSpPr>
            <a:spLocks noChangeShapeType="1"/>
          </p:cNvSpPr>
          <p:nvPr/>
        </p:nvSpPr>
        <p:spPr bwMode="auto">
          <a:xfrm>
            <a:off x="1331913" y="3357563"/>
            <a:ext cx="647700" cy="0"/>
          </a:xfrm>
          <a:prstGeom prst="line">
            <a:avLst/>
          </a:prstGeom>
          <a:noFill/>
          <a:ln w="25400">
            <a:solidFill>
              <a:schemeClr val="tx1"/>
            </a:solidFill>
            <a:round/>
            <a:headEnd/>
            <a:tailEnd/>
          </a:ln>
        </p:spPr>
        <p:txBody>
          <a:bodyPr lIns="95271" tIns="47636" rIns="95271" bIns="47636"/>
          <a:lstStyle/>
          <a:p>
            <a:endParaRPr lang="sv-SE"/>
          </a:p>
        </p:txBody>
      </p:sp>
      <p:sp>
        <p:nvSpPr>
          <p:cNvPr id="37903" name="Line 16"/>
          <p:cNvSpPr>
            <a:spLocks noChangeShapeType="1"/>
          </p:cNvSpPr>
          <p:nvPr/>
        </p:nvSpPr>
        <p:spPr bwMode="auto">
          <a:xfrm>
            <a:off x="1979613" y="3357563"/>
            <a:ext cx="0" cy="2159000"/>
          </a:xfrm>
          <a:prstGeom prst="line">
            <a:avLst/>
          </a:prstGeom>
          <a:noFill/>
          <a:ln w="25400">
            <a:solidFill>
              <a:schemeClr val="tx1"/>
            </a:solidFill>
            <a:round/>
            <a:headEnd/>
            <a:tailEnd/>
          </a:ln>
        </p:spPr>
        <p:txBody>
          <a:bodyPr lIns="95271" tIns="47636" rIns="95271" bIns="47636"/>
          <a:lstStyle/>
          <a:p>
            <a:endParaRPr lang="sv-SE"/>
          </a:p>
        </p:txBody>
      </p:sp>
      <p:sp>
        <p:nvSpPr>
          <p:cNvPr id="37904" name="Line 17"/>
          <p:cNvSpPr>
            <a:spLocks noChangeShapeType="1"/>
          </p:cNvSpPr>
          <p:nvPr/>
        </p:nvSpPr>
        <p:spPr bwMode="auto">
          <a:xfrm>
            <a:off x="1979613" y="5516563"/>
            <a:ext cx="2952750" cy="0"/>
          </a:xfrm>
          <a:prstGeom prst="line">
            <a:avLst/>
          </a:prstGeom>
          <a:noFill/>
          <a:ln w="25400">
            <a:solidFill>
              <a:schemeClr val="tx1"/>
            </a:solidFill>
            <a:round/>
            <a:headEnd/>
            <a:tailEnd/>
          </a:ln>
        </p:spPr>
        <p:txBody>
          <a:bodyPr lIns="95271" tIns="47636" rIns="95271" bIns="47636"/>
          <a:lstStyle/>
          <a:p>
            <a:endParaRPr lang="sv-SE"/>
          </a:p>
        </p:txBody>
      </p:sp>
      <p:sp>
        <p:nvSpPr>
          <p:cNvPr id="37905" name="Line 18"/>
          <p:cNvSpPr>
            <a:spLocks noChangeShapeType="1"/>
          </p:cNvSpPr>
          <p:nvPr/>
        </p:nvSpPr>
        <p:spPr bwMode="auto">
          <a:xfrm flipH="1" flipV="1">
            <a:off x="4929188" y="1714500"/>
            <a:ext cx="22225" cy="3802063"/>
          </a:xfrm>
          <a:prstGeom prst="line">
            <a:avLst/>
          </a:prstGeom>
          <a:noFill/>
          <a:ln w="25400">
            <a:solidFill>
              <a:schemeClr val="tx1"/>
            </a:solidFill>
            <a:round/>
            <a:headEnd/>
            <a:tailEnd/>
          </a:ln>
        </p:spPr>
        <p:txBody>
          <a:bodyPr lIns="95271" tIns="47636" rIns="95271" bIns="47636"/>
          <a:lstStyle/>
          <a:p>
            <a:endParaRPr lang="sv-SE"/>
          </a:p>
        </p:txBody>
      </p:sp>
      <p:sp>
        <p:nvSpPr>
          <p:cNvPr id="37906" name="Line 19"/>
          <p:cNvSpPr>
            <a:spLocks noChangeShapeType="1"/>
          </p:cNvSpPr>
          <p:nvPr/>
        </p:nvSpPr>
        <p:spPr bwMode="auto">
          <a:xfrm flipV="1">
            <a:off x="4929188" y="1571625"/>
            <a:ext cx="1143000" cy="144463"/>
          </a:xfrm>
          <a:prstGeom prst="line">
            <a:avLst/>
          </a:prstGeom>
          <a:noFill/>
          <a:ln w="25400">
            <a:solidFill>
              <a:schemeClr val="tx1"/>
            </a:solidFill>
            <a:round/>
            <a:headEnd/>
            <a:tailEnd/>
          </a:ln>
        </p:spPr>
        <p:txBody>
          <a:bodyPr lIns="95271" tIns="47636" rIns="95271" bIns="47636"/>
          <a:lstStyle/>
          <a:p>
            <a:endParaRPr lang="sv-SE"/>
          </a:p>
        </p:txBody>
      </p:sp>
      <p:sp>
        <p:nvSpPr>
          <p:cNvPr id="37907" name="Text Box 20"/>
          <p:cNvSpPr txBox="1">
            <a:spLocks noChangeArrowheads="1"/>
          </p:cNvSpPr>
          <p:nvPr/>
        </p:nvSpPr>
        <p:spPr bwMode="auto">
          <a:xfrm>
            <a:off x="2124075" y="1341438"/>
            <a:ext cx="2663825" cy="3481387"/>
          </a:xfrm>
          <a:prstGeom prst="rect">
            <a:avLst/>
          </a:prstGeom>
          <a:solidFill>
            <a:srgbClr val="FFFF99"/>
          </a:solidFill>
          <a:ln w="9525">
            <a:solidFill>
              <a:schemeClr val="tx1"/>
            </a:solidFill>
            <a:miter lim="800000"/>
            <a:headEnd/>
            <a:tailEnd/>
          </a:ln>
        </p:spPr>
        <p:txBody>
          <a:bodyPr lIns="95271" tIns="47636" rIns="95271" bIns="47636">
            <a:spAutoFit/>
          </a:bodyPr>
          <a:lstStyle/>
          <a:p>
            <a:r>
              <a:rPr lang="en-GB" sz="2000">
                <a:solidFill>
                  <a:schemeClr val="tx1"/>
                </a:solidFill>
                <a:latin typeface="Tahoma" pitchFamily="34" charset="0"/>
              </a:rPr>
              <a:t>All equipment connected to a high tension power supply (&gt; 60V) should be connected to </a:t>
            </a:r>
          </a:p>
          <a:p>
            <a:r>
              <a:rPr lang="en-GB" sz="2000">
                <a:solidFill>
                  <a:schemeClr val="tx1"/>
                </a:solidFill>
                <a:latin typeface="Tahoma" pitchFamily="34" charset="0"/>
              </a:rPr>
              <a:t>central grounding system, PE.</a:t>
            </a:r>
          </a:p>
          <a:p>
            <a:endParaRPr lang="en-GB" sz="2000">
              <a:solidFill>
                <a:schemeClr val="tx1"/>
              </a:solidFill>
              <a:latin typeface="Tahoma" pitchFamily="34" charset="0"/>
            </a:endParaRPr>
          </a:p>
          <a:p>
            <a:r>
              <a:rPr lang="en-GB" sz="2000">
                <a:solidFill>
                  <a:schemeClr val="tx1"/>
                </a:solidFill>
                <a:latin typeface="Tahoma" pitchFamily="34" charset="0"/>
              </a:rPr>
              <a:t>Cables grounded </a:t>
            </a:r>
          </a:p>
          <a:p>
            <a:r>
              <a:rPr lang="en-GB" sz="2000">
                <a:solidFill>
                  <a:schemeClr val="tx1"/>
                </a:solidFill>
                <a:latin typeface="Tahoma" pitchFamily="34" charset="0"/>
              </a:rPr>
              <a:t>in both ends.</a:t>
            </a:r>
            <a:endParaRPr lang="sv-SE" sz="2000">
              <a:solidFill>
                <a:schemeClr val="tx1"/>
              </a:solidFill>
              <a:latin typeface="Tahoma" pitchFamily="34" charset="0"/>
            </a:endParaRPr>
          </a:p>
        </p:txBody>
      </p:sp>
      <p:grpSp>
        <p:nvGrpSpPr>
          <p:cNvPr id="37908" name="Group 21"/>
          <p:cNvGrpSpPr>
            <a:grpSpLocks/>
          </p:cNvGrpSpPr>
          <p:nvPr/>
        </p:nvGrpSpPr>
        <p:grpSpPr bwMode="auto">
          <a:xfrm>
            <a:off x="611188" y="2852738"/>
            <a:ext cx="431800" cy="504825"/>
            <a:chOff x="385" y="1797"/>
            <a:chExt cx="272" cy="318"/>
          </a:xfrm>
        </p:grpSpPr>
        <p:sp>
          <p:nvSpPr>
            <p:cNvPr id="37934" name="Line 22"/>
            <p:cNvSpPr>
              <a:spLocks noChangeShapeType="1"/>
            </p:cNvSpPr>
            <p:nvPr/>
          </p:nvSpPr>
          <p:spPr bwMode="auto">
            <a:xfrm>
              <a:off x="521" y="1797"/>
              <a:ext cx="0" cy="318"/>
            </a:xfrm>
            <a:prstGeom prst="line">
              <a:avLst/>
            </a:prstGeom>
            <a:noFill/>
            <a:ln w="25400">
              <a:solidFill>
                <a:schemeClr val="tx1"/>
              </a:solidFill>
              <a:round/>
              <a:headEnd/>
              <a:tailEnd/>
            </a:ln>
          </p:spPr>
          <p:txBody>
            <a:bodyPr lIns="95271" tIns="47636" rIns="95271" bIns="47636"/>
            <a:lstStyle/>
            <a:p>
              <a:endParaRPr lang="sv-SE"/>
            </a:p>
          </p:txBody>
        </p:sp>
        <p:sp>
          <p:nvSpPr>
            <p:cNvPr id="37935" name="Line 23"/>
            <p:cNvSpPr>
              <a:spLocks noChangeShapeType="1"/>
            </p:cNvSpPr>
            <p:nvPr/>
          </p:nvSpPr>
          <p:spPr bwMode="auto">
            <a:xfrm>
              <a:off x="476" y="2069"/>
              <a:ext cx="91" cy="0"/>
            </a:xfrm>
            <a:prstGeom prst="line">
              <a:avLst/>
            </a:prstGeom>
            <a:noFill/>
            <a:ln w="25400">
              <a:solidFill>
                <a:schemeClr val="tx1"/>
              </a:solidFill>
              <a:round/>
              <a:headEnd/>
              <a:tailEnd/>
            </a:ln>
          </p:spPr>
          <p:txBody>
            <a:bodyPr lIns="95271" tIns="47636" rIns="95271" bIns="47636"/>
            <a:lstStyle/>
            <a:p>
              <a:endParaRPr lang="sv-SE"/>
            </a:p>
          </p:txBody>
        </p:sp>
        <p:sp>
          <p:nvSpPr>
            <p:cNvPr id="37936" name="Line 24"/>
            <p:cNvSpPr>
              <a:spLocks noChangeShapeType="1"/>
            </p:cNvSpPr>
            <p:nvPr/>
          </p:nvSpPr>
          <p:spPr bwMode="auto">
            <a:xfrm>
              <a:off x="431" y="2024"/>
              <a:ext cx="181" cy="0"/>
            </a:xfrm>
            <a:prstGeom prst="line">
              <a:avLst/>
            </a:prstGeom>
            <a:noFill/>
            <a:ln w="25400">
              <a:solidFill>
                <a:schemeClr val="tx1"/>
              </a:solidFill>
              <a:round/>
              <a:headEnd/>
              <a:tailEnd/>
            </a:ln>
          </p:spPr>
          <p:txBody>
            <a:bodyPr lIns="95271" tIns="47636" rIns="95271" bIns="47636"/>
            <a:lstStyle/>
            <a:p>
              <a:endParaRPr lang="sv-SE"/>
            </a:p>
          </p:txBody>
        </p:sp>
        <p:sp>
          <p:nvSpPr>
            <p:cNvPr id="37937" name="Line 25"/>
            <p:cNvSpPr>
              <a:spLocks noChangeShapeType="1"/>
            </p:cNvSpPr>
            <p:nvPr/>
          </p:nvSpPr>
          <p:spPr bwMode="auto">
            <a:xfrm>
              <a:off x="385" y="1979"/>
              <a:ext cx="272" cy="0"/>
            </a:xfrm>
            <a:prstGeom prst="line">
              <a:avLst/>
            </a:prstGeom>
            <a:noFill/>
            <a:ln w="25400">
              <a:solidFill>
                <a:schemeClr val="tx1"/>
              </a:solidFill>
              <a:round/>
              <a:headEnd/>
              <a:tailEnd/>
            </a:ln>
          </p:spPr>
          <p:txBody>
            <a:bodyPr lIns="95271" tIns="47636" rIns="95271" bIns="47636"/>
            <a:lstStyle/>
            <a:p>
              <a:endParaRPr lang="sv-SE"/>
            </a:p>
          </p:txBody>
        </p:sp>
      </p:grpSp>
      <p:grpSp>
        <p:nvGrpSpPr>
          <p:cNvPr id="37909" name="Group 26"/>
          <p:cNvGrpSpPr>
            <a:grpSpLocks/>
          </p:cNvGrpSpPr>
          <p:nvPr/>
        </p:nvGrpSpPr>
        <p:grpSpPr bwMode="auto">
          <a:xfrm>
            <a:off x="642938" y="5286375"/>
            <a:ext cx="431800" cy="504825"/>
            <a:chOff x="385" y="1797"/>
            <a:chExt cx="272" cy="318"/>
          </a:xfrm>
        </p:grpSpPr>
        <p:sp>
          <p:nvSpPr>
            <p:cNvPr id="37930" name="Line 27"/>
            <p:cNvSpPr>
              <a:spLocks noChangeShapeType="1"/>
            </p:cNvSpPr>
            <p:nvPr/>
          </p:nvSpPr>
          <p:spPr bwMode="auto">
            <a:xfrm>
              <a:off x="521" y="1797"/>
              <a:ext cx="0" cy="318"/>
            </a:xfrm>
            <a:prstGeom prst="line">
              <a:avLst/>
            </a:prstGeom>
            <a:noFill/>
            <a:ln w="25400">
              <a:solidFill>
                <a:schemeClr val="tx1"/>
              </a:solidFill>
              <a:round/>
              <a:headEnd/>
              <a:tailEnd/>
            </a:ln>
          </p:spPr>
          <p:txBody>
            <a:bodyPr lIns="95271" tIns="47636" rIns="95271" bIns="47636"/>
            <a:lstStyle/>
            <a:p>
              <a:endParaRPr lang="sv-SE"/>
            </a:p>
          </p:txBody>
        </p:sp>
        <p:sp>
          <p:nvSpPr>
            <p:cNvPr id="37931" name="Line 28"/>
            <p:cNvSpPr>
              <a:spLocks noChangeShapeType="1"/>
            </p:cNvSpPr>
            <p:nvPr/>
          </p:nvSpPr>
          <p:spPr bwMode="auto">
            <a:xfrm>
              <a:off x="476" y="2069"/>
              <a:ext cx="91" cy="0"/>
            </a:xfrm>
            <a:prstGeom prst="line">
              <a:avLst/>
            </a:prstGeom>
            <a:noFill/>
            <a:ln w="25400">
              <a:solidFill>
                <a:schemeClr val="tx1"/>
              </a:solidFill>
              <a:round/>
              <a:headEnd/>
              <a:tailEnd/>
            </a:ln>
          </p:spPr>
          <p:txBody>
            <a:bodyPr lIns="95271" tIns="47636" rIns="95271" bIns="47636"/>
            <a:lstStyle/>
            <a:p>
              <a:endParaRPr lang="sv-SE"/>
            </a:p>
          </p:txBody>
        </p:sp>
        <p:sp>
          <p:nvSpPr>
            <p:cNvPr id="37932" name="Line 29"/>
            <p:cNvSpPr>
              <a:spLocks noChangeShapeType="1"/>
            </p:cNvSpPr>
            <p:nvPr/>
          </p:nvSpPr>
          <p:spPr bwMode="auto">
            <a:xfrm>
              <a:off x="431" y="2024"/>
              <a:ext cx="181" cy="0"/>
            </a:xfrm>
            <a:prstGeom prst="line">
              <a:avLst/>
            </a:prstGeom>
            <a:noFill/>
            <a:ln w="25400">
              <a:solidFill>
                <a:schemeClr val="tx1"/>
              </a:solidFill>
              <a:round/>
              <a:headEnd/>
              <a:tailEnd/>
            </a:ln>
          </p:spPr>
          <p:txBody>
            <a:bodyPr lIns="95271" tIns="47636" rIns="95271" bIns="47636"/>
            <a:lstStyle/>
            <a:p>
              <a:endParaRPr lang="sv-SE"/>
            </a:p>
          </p:txBody>
        </p:sp>
        <p:sp>
          <p:nvSpPr>
            <p:cNvPr id="37933" name="Line 30"/>
            <p:cNvSpPr>
              <a:spLocks noChangeShapeType="1"/>
            </p:cNvSpPr>
            <p:nvPr/>
          </p:nvSpPr>
          <p:spPr bwMode="auto">
            <a:xfrm>
              <a:off x="385" y="1979"/>
              <a:ext cx="272" cy="0"/>
            </a:xfrm>
            <a:prstGeom prst="line">
              <a:avLst/>
            </a:prstGeom>
            <a:noFill/>
            <a:ln w="25400">
              <a:solidFill>
                <a:schemeClr val="tx1"/>
              </a:solidFill>
              <a:round/>
              <a:headEnd/>
              <a:tailEnd/>
            </a:ln>
          </p:spPr>
          <p:txBody>
            <a:bodyPr lIns="95271" tIns="47636" rIns="95271" bIns="47636"/>
            <a:lstStyle/>
            <a:p>
              <a:endParaRPr lang="sv-SE"/>
            </a:p>
          </p:txBody>
        </p:sp>
      </p:grpSp>
      <p:grpSp>
        <p:nvGrpSpPr>
          <p:cNvPr id="37910" name="Group 31"/>
          <p:cNvGrpSpPr>
            <a:grpSpLocks/>
          </p:cNvGrpSpPr>
          <p:nvPr/>
        </p:nvGrpSpPr>
        <p:grpSpPr bwMode="auto">
          <a:xfrm>
            <a:off x="5715000" y="5357813"/>
            <a:ext cx="431800" cy="523875"/>
            <a:chOff x="385" y="1797"/>
            <a:chExt cx="272" cy="318"/>
          </a:xfrm>
        </p:grpSpPr>
        <p:sp>
          <p:nvSpPr>
            <p:cNvPr id="37926" name="Line 32"/>
            <p:cNvSpPr>
              <a:spLocks noChangeShapeType="1"/>
            </p:cNvSpPr>
            <p:nvPr/>
          </p:nvSpPr>
          <p:spPr bwMode="auto">
            <a:xfrm>
              <a:off x="521" y="1797"/>
              <a:ext cx="0" cy="318"/>
            </a:xfrm>
            <a:prstGeom prst="line">
              <a:avLst/>
            </a:prstGeom>
            <a:noFill/>
            <a:ln w="25400">
              <a:solidFill>
                <a:schemeClr val="tx1"/>
              </a:solidFill>
              <a:round/>
              <a:headEnd/>
              <a:tailEnd/>
            </a:ln>
          </p:spPr>
          <p:txBody>
            <a:bodyPr lIns="95271" tIns="47636" rIns="95271" bIns="47636"/>
            <a:lstStyle/>
            <a:p>
              <a:endParaRPr lang="sv-SE"/>
            </a:p>
          </p:txBody>
        </p:sp>
        <p:sp>
          <p:nvSpPr>
            <p:cNvPr id="37927" name="Line 33"/>
            <p:cNvSpPr>
              <a:spLocks noChangeShapeType="1"/>
            </p:cNvSpPr>
            <p:nvPr/>
          </p:nvSpPr>
          <p:spPr bwMode="auto">
            <a:xfrm>
              <a:off x="476" y="2069"/>
              <a:ext cx="91" cy="0"/>
            </a:xfrm>
            <a:prstGeom prst="line">
              <a:avLst/>
            </a:prstGeom>
            <a:noFill/>
            <a:ln w="25400">
              <a:solidFill>
                <a:schemeClr val="tx1"/>
              </a:solidFill>
              <a:round/>
              <a:headEnd/>
              <a:tailEnd/>
            </a:ln>
          </p:spPr>
          <p:txBody>
            <a:bodyPr lIns="95271" tIns="47636" rIns="95271" bIns="47636"/>
            <a:lstStyle/>
            <a:p>
              <a:endParaRPr lang="sv-SE"/>
            </a:p>
          </p:txBody>
        </p:sp>
        <p:sp>
          <p:nvSpPr>
            <p:cNvPr id="37928" name="Line 34"/>
            <p:cNvSpPr>
              <a:spLocks noChangeShapeType="1"/>
            </p:cNvSpPr>
            <p:nvPr/>
          </p:nvSpPr>
          <p:spPr bwMode="auto">
            <a:xfrm>
              <a:off x="431" y="2024"/>
              <a:ext cx="181" cy="0"/>
            </a:xfrm>
            <a:prstGeom prst="line">
              <a:avLst/>
            </a:prstGeom>
            <a:noFill/>
            <a:ln w="25400">
              <a:solidFill>
                <a:schemeClr val="tx1"/>
              </a:solidFill>
              <a:round/>
              <a:headEnd/>
              <a:tailEnd/>
            </a:ln>
          </p:spPr>
          <p:txBody>
            <a:bodyPr lIns="95271" tIns="47636" rIns="95271" bIns="47636"/>
            <a:lstStyle/>
            <a:p>
              <a:endParaRPr lang="sv-SE"/>
            </a:p>
          </p:txBody>
        </p:sp>
        <p:sp>
          <p:nvSpPr>
            <p:cNvPr id="37929" name="Line 35"/>
            <p:cNvSpPr>
              <a:spLocks noChangeShapeType="1"/>
            </p:cNvSpPr>
            <p:nvPr/>
          </p:nvSpPr>
          <p:spPr bwMode="auto">
            <a:xfrm>
              <a:off x="385" y="1979"/>
              <a:ext cx="272" cy="0"/>
            </a:xfrm>
            <a:prstGeom prst="line">
              <a:avLst/>
            </a:prstGeom>
            <a:noFill/>
            <a:ln w="25400">
              <a:solidFill>
                <a:schemeClr val="tx1"/>
              </a:solidFill>
              <a:round/>
              <a:headEnd/>
              <a:tailEnd/>
            </a:ln>
          </p:spPr>
          <p:txBody>
            <a:bodyPr lIns="95271" tIns="47636" rIns="95271" bIns="47636"/>
            <a:lstStyle/>
            <a:p>
              <a:endParaRPr lang="sv-SE"/>
            </a:p>
          </p:txBody>
        </p:sp>
      </p:grpSp>
      <p:sp>
        <p:nvSpPr>
          <p:cNvPr id="37911" name="Text Box 36"/>
          <p:cNvSpPr txBox="1">
            <a:spLocks noChangeArrowheads="1"/>
          </p:cNvSpPr>
          <p:nvPr/>
        </p:nvSpPr>
        <p:spPr bwMode="auto">
          <a:xfrm>
            <a:off x="6786563" y="1143000"/>
            <a:ext cx="2132012" cy="704850"/>
          </a:xfrm>
          <a:prstGeom prst="rect">
            <a:avLst/>
          </a:prstGeom>
          <a:noFill/>
          <a:ln w="25400">
            <a:noFill/>
            <a:miter lim="800000"/>
            <a:headEnd/>
            <a:tailEnd/>
          </a:ln>
        </p:spPr>
        <p:txBody>
          <a:bodyPr wrap="none" lIns="95271" tIns="47636" rIns="95271" bIns="47636">
            <a:spAutoFit/>
          </a:bodyPr>
          <a:lstStyle/>
          <a:p>
            <a:r>
              <a:rPr lang="en-GB" sz="2000">
                <a:solidFill>
                  <a:schemeClr val="tx1"/>
                </a:solidFill>
                <a:latin typeface="Tahoma" pitchFamily="34" charset="0"/>
              </a:rPr>
              <a:t>Gauge grounded </a:t>
            </a:r>
          </a:p>
          <a:p>
            <a:r>
              <a:rPr lang="en-GB" sz="2000">
                <a:solidFill>
                  <a:schemeClr val="tx1"/>
                </a:solidFill>
                <a:latin typeface="Tahoma" pitchFamily="34" charset="0"/>
              </a:rPr>
              <a:t>to tank</a:t>
            </a:r>
            <a:endParaRPr lang="sv-SE" sz="2000">
              <a:solidFill>
                <a:schemeClr val="tx1"/>
              </a:solidFill>
              <a:latin typeface="Tahoma" pitchFamily="34" charset="0"/>
            </a:endParaRPr>
          </a:p>
        </p:txBody>
      </p:sp>
      <p:sp>
        <p:nvSpPr>
          <p:cNvPr id="37912" name="Line 38"/>
          <p:cNvSpPr>
            <a:spLocks noChangeShapeType="1"/>
          </p:cNvSpPr>
          <p:nvPr/>
        </p:nvSpPr>
        <p:spPr bwMode="auto">
          <a:xfrm>
            <a:off x="6715125" y="1214438"/>
            <a:ext cx="0" cy="642937"/>
          </a:xfrm>
          <a:prstGeom prst="line">
            <a:avLst/>
          </a:prstGeom>
          <a:noFill/>
          <a:ln w="25400">
            <a:solidFill>
              <a:schemeClr val="tx1"/>
            </a:solidFill>
            <a:round/>
            <a:headEnd/>
            <a:tailEnd type="oval" w="lg" len="med"/>
          </a:ln>
        </p:spPr>
        <p:txBody>
          <a:bodyPr lIns="95271" tIns="47636" rIns="95271" bIns="47636"/>
          <a:lstStyle/>
          <a:p>
            <a:endParaRPr lang="sv-SE"/>
          </a:p>
        </p:txBody>
      </p:sp>
      <p:sp>
        <p:nvSpPr>
          <p:cNvPr id="37913" name="Oval 39"/>
          <p:cNvSpPr>
            <a:spLocks noChangeArrowheads="1"/>
          </p:cNvSpPr>
          <p:nvPr/>
        </p:nvSpPr>
        <p:spPr bwMode="auto">
          <a:xfrm>
            <a:off x="1187450" y="2997200"/>
            <a:ext cx="288925" cy="71438"/>
          </a:xfrm>
          <a:prstGeom prst="ellipse">
            <a:avLst/>
          </a:prstGeom>
          <a:solidFill>
            <a:schemeClr val="bg1"/>
          </a:solidFill>
          <a:ln w="25400">
            <a:solidFill>
              <a:schemeClr val="tx1"/>
            </a:solidFill>
            <a:round/>
            <a:headEnd/>
            <a:tailEnd/>
          </a:ln>
        </p:spPr>
        <p:txBody>
          <a:bodyPr wrap="none" lIns="95271" tIns="47636" rIns="95271" bIns="47636" anchor="ctr"/>
          <a:lstStyle/>
          <a:p>
            <a:endParaRPr lang="sv-SE"/>
          </a:p>
        </p:txBody>
      </p:sp>
      <p:sp>
        <p:nvSpPr>
          <p:cNvPr id="37914" name="Line 40"/>
          <p:cNvSpPr>
            <a:spLocks noChangeShapeType="1"/>
          </p:cNvSpPr>
          <p:nvPr/>
        </p:nvSpPr>
        <p:spPr bwMode="auto">
          <a:xfrm flipH="1">
            <a:off x="827088" y="3025775"/>
            <a:ext cx="360362" cy="0"/>
          </a:xfrm>
          <a:prstGeom prst="line">
            <a:avLst/>
          </a:prstGeom>
          <a:noFill/>
          <a:ln w="25400">
            <a:solidFill>
              <a:schemeClr val="tx1"/>
            </a:solidFill>
            <a:round/>
            <a:headEnd/>
            <a:tailEnd/>
          </a:ln>
        </p:spPr>
        <p:txBody>
          <a:bodyPr lIns="95271" tIns="47636" rIns="95271" bIns="47636"/>
          <a:lstStyle/>
          <a:p>
            <a:endParaRPr lang="sv-SE"/>
          </a:p>
        </p:txBody>
      </p:sp>
      <p:sp>
        <p:nvSpPr>
          <p:cNvPr id="37915" name="Oval 43"/>
          <p:cNvSpPr>
            <a:spLocks noChangeArrowheads="1"/>
          </p:cNvSpPr>
          <p:nvPr/>
        </p:nvSpPr>
        <p:spPr bwMode="auto">
          <a:xfrm>
            <a:off x="5892800" y="1500188"/>
            <a:ext cx="73025" cy="142875"/>
          </a:xfrm>
          <a:prstGeom prst="ellipse">
            <a:avLst/>
          </a:prstGeom>
          <a:solidFill>
            <a:schemeClr val="bg1"/>
          </a:solidFill>
          <a:ln w="25400">
            <a:solidFill>
              <a:schemeClr val="tx1"/>
            </a:solidFill>
            <a:round/>
            <a:headEnd/>
            <a:tailEnd/>
          </a:ln>
        </p:spPr>
        <p:txBody>
          <a:bodyPr wrap="none" lIns="95271" tIns="47636" rIns="95271" bIns="47636" anchor="ctr"/>
          <a:lstStyle/>
          <a:p>
            <a:endParaRPr lang="sv-SE"/>
          </a:p>
        </p:txBody>
      </p:sp>
      <p:sp>
        <p:nvSpPr>
          <p:cNvPr id="37916" name="Line 44"/>
          <p:cNvSpPr>
            <a:spLocks noChangeShapeType="1"/>
          </p:cNvSpPr>
          <p:nvPr/>
        </p:nvSpPr>
        <p:spPr bwMode="auto">
          <a:xfrm flipV="1">
            <a:off x="5929313" y="1214438"/>
            <a:ext cx="0" cy="288925"/>
          </a:xfrm>
          <a:prstGeom prst="line">
            <a:avLst/>
          </a:prstGeom>
          <a:noFill/>
          <a:ln w="25400">
            <a:solidFill>
              <a:schemeClr val="tx1"/>
            </a:solidFill>
            <a:round/>
            <a:headEnd/>
            <a:tailEnd/>
          </a:ln>
        </p:spPr>
        <p:txBody>
          <a:bodyPr lIns="95271" tIns="47636" rIns="95271" bIns="47636"/>
          <a:lstStyle/>
          <a:p>
            <a:endParaRPr lang="sv-SE"/>
          </a:p>
        </p:txBody>
      </p:sp>
      <p:sp>
        <p:nvSpPr>
          <p:cNvPr id="37917" name="Line 45"/>
          <p:cNvSpPr>
            <a:spLocks noChangeShapeType="1"/>
          </p:cNvSpPr>
          <p:nvPr/>
        </p:nvSpPr>
        <p:spPr bwMode="auto">
          <a:xfrm>
            <a:off x="5929313" y="1214438"/>
            <a:ext cx="793750" cy="0"/>
          </a:xfrm>
          <a:prstGeom prst="line">
            <a:avLst/>
          </a:prstGeom>
          <a:noFill/>
          <a:ln w="25400">
            <a:solidFill>
              <a:schemeClr val="tx1"/>
            </a:solidFill>
            <a:round/>
            <a:headEnd/>
            <a:tailEnd/>
          </a:ln>
        </p:spPr>
        <p:txBody>
          <a:bodyPr lIns="95271" tIns="47636" rIns="95271" bIns="47636"/>
          <a:lstStyle/>
          <a:p>
            <a:endParaRPr lang="sv-SE"/>
          </a:p>
        </p:txBody>
      </p:sp>
      <p:grpSp>
        <p:nvGrpSpPr>
          <p:cNvPr id="5" name="Group 60"/>
          <p:cNvGrpSpPr>
            <a:grpSpLocks/>
          </p:cNvGrpSpPr>
          <p:nvPr/>
        </p:nvGrpSpPr>
        <p:grpSpPr bwMode="auto">
          <a:xfrm>
            <a:off x="5786438" y="2714625"/>
            <a:ext cx="3000375" cy="1360488"/>
            <a:chOff x="3560" y="1344"/>
            <a:chExt cx="2114" cy="1043"/>
          </a:xfrm>
        </p:grpSpPr>
        <p:pic>
          <p:nvPicPr>
            <p:cNvPr id="37921" name="Picture 47"/>
            <p:cNvPicPr>
              <a:picLocks noChangeAspect="1" noChangeArrowheads="1"/>
            </p:cNvPicPr>
            <p:nvPr/>
          </p:nvPicPr>
          <p:blipFill>
            <a:blip r:embed="rId5" cstate="print"/>
            <a:srcRect/>
            <a:stretch>
              <a:fillRect/>
            </a:stretch>
          </p:blipFill>
          <p:spPr bwMode="auto">
            <a:xfrm>
              <a:off x="3560" y="1344"/>
              <a:ext cx="1015" cy="1043"/>
            </a:xfrm>
            <a:prstGeom prst="rect">
              <a:avLst/>
            </a:prstGeom>
            <a:noFill/>
            <a:ln w="9525">
              <a:noFill/>
              <a:miter lim="800000"/>
              <a:headEnd/>
              <a:tailEnd/>
            </a:ln>
          </p:spPr>
        </p:pic>
        <p:sp>
          <p:nvSpPr>
            <p:cNvPr id="37922" name="AutoShape 52"/>
            <p:cNvSpPr>
              <a:spLocks/>
            </p:cNvSpPr>
            <p:nvPr/>
          </p:nvSpPr>
          <p:spPr bwMode="auto">
            <a:xfrm>
              <a:off x="4466" y="1508"/>
              <a:ext cx="1208" cy="348"/>
            </a:xfrm>
            <a:prstGeom prst="borderCallout1">
              <a:avLst>
                <a:gd name="adj1" fmla="val 42921"/>
                <a:gd name="adj2" fmla="val -750"/>
                <a:gd name="adj3" fmla="val 108083"/>
                <a:gd name="adj4" fmla="val -28597"/>
              </a:avLst>
            </a:prstGeom>
            <a:solidFill>
              <a:srgbClr val="FFFF00"/>
            </a:solidFill>
            <a:ln w="25400">
              <a:solidFill>
                <a:srgbClr val="FC1604"/>
              </a:solidFill>
              <a:miter lim="800000"/>
              <a:headEnd/>
              <a:tailEnd type="arrow" w="med" len="lg"/>
            </a:ln>
          </p:spPr>
          <p:txBody>
            <a:bodyPr lIns="95271" tIns="47636" rIns="95271" bIns="47636"/>
            <a:lstStyle/>
            <a:p>
              <a:r>
                <a:rPr lang="sv-SE" sz="2000">
                  <a:solidFill>
                    <a:schemeClr val="tx1"/>
                  </a:solidFill>
                  <a:latin typeface="Tahoma" pitchFamily="34" charset="0"/>
                </a:rPr>
                <a:t>Min 4 mm</a:t>
              </a:r>
              <a:r>
                <a:rPr lang="en-US" sz="2000">
                  <a:solidFill>
                    <a:schemeClr val="tx1"/>
                  </a:solidFill>
                  <a:latin typeface="Tahoma" pitchFamily="34" charset="0"/>
                </a:rPr>
                <a:t>²</a:t>
              </a:r>
              <a:endParaRPr lang="sv-SE" sz="2000">
                <a:solidFill>
                  <a:schemeClr val="tx1"/>
                </a:solidFill>
                <a:latin typeface="Tahoma" pitchFamily="34" charset="0"/>
              </a:endParaRPr>
            </a:p>
          </p:txBody>
        </p:sp>
        <p:sp>
          <p:nvSpPr>
            <p:cNvPr id="37923" name="Line 57"/>
            <p:cNvSpPr>
              <a:spLocks noChangeShapeType="1"/>
            </p:cNvSpPr>
            <p:nvPr/>
          </p:nvSpPr>
          <p:spPr bwMode="auto">
            <a:xfrm>
              <a:off x="3923" y="1797"/>
              <a:ext cx="46" cy="0"/>
            </a:xfrm>
            <a:prstGeom prst="line">
              <a:avLst/>
            </a:prstGeom>
            <a:noFill/>
            <a:ln w="31750">
              <a:solidFill>
                <a:schemeClr val="accent2"/>
              </a:solidFill>
              <a:round/>
              <a:headEnd/>
              <a:tailEnd/>
            </a:ln>
          </p:spPr>
          <p:txBody>
            <a:bodyPr wrap="none" anchor="ctr"/>
            <a:lstStyle/>
            <a:p>
              <a:endParaRPr lang="sv-SE"/>
            </a:p>
          </p:txBody>
        </p:sp>
        <p:sp>
          <p:nvSpPr>
            <p:cNvPr id="37924" name="Line 58"/>
            <p:cNvSpPr>
              <a:spLocks noChangeShapeType="1"/>
            </p:cNvSpPr>
            <p:nvPr/>
          </p:nvSpPr>
          <p:spPr bwMode="auto">
            <a:xfrm>
              <a:off x="3969" y="1797"/>
              <a:ext cx="317" cy="272"/>
            </a:xfrm>
            <a:prstGeom prst="line">
              <a:avLst/>
            </a:prstGeom>
            <a:noFill/>
            <a:ln w="31750">
              <a:solidFill>
                <a:schemeClr val="accent2"/>
              </a:solidFill>
              <a:round/>
              <a:headEnd/>
              <a:tailEnd/>
            </a:ln>
          </p:spPr>
          <p:txBody>
            <a:bodyPr wrap="none" anchor="ctr"/>
            <a:lstStyle/>
            <a:p>
              <a:endParaRPr lang="sv-SE"/>
            </a:p>
          </p:txBody>
        </p:sp>
        <p:sp>
          <p:nvSpPr>
            <p:cNvPr id="37925" name="Line 59"/>
            <p:cNvSpPr>
              <a:spLocks noChangeShapeType="1"/>
            </p:cNvSpPr>
            <p:nvPr/>
          </p:nvSpPr>
          <p:spPr bwMode="auto">
            <a:xfrm>
              <a:off x="4286" y="2069"/>
              <a:ext cx="91" cy="0"/>
            </a:xfrm>
            <a:prstGeom prst="line">
              <a:avLst/>
            </a:prstGeom>
            <a:noFill/>
            <a:ln w="31750">
              <a:solidFill>
                <a:schemeClr val="accent2"/>
              </a:solidFill>
              <a:round/>
              <a:headEnd/>
              <a:tailEnd/>
            </a:ln>
          </p:spPr>
          <p:txBody>
            <a:bodyPr wrap="none" anchor="ctr"/>
            <a:lstStyle/>
            <a:p>
              <a:endParaRPr lang="sv-SE"/>
            </a:p>
          </p:txBody>
        </p:sp>
      </p:grpSp>
      <p:pic>
        <p:nvPicPr>
          <p:cNvPr id="37919" name="Picture 61" descr="Powerbox"/>
          <p:cNvPicPr>
            <a:picLocks noChangeAspect="1" noChangeArrowheads="1"/>
          </p:cNvPicPr>
          <p:nvPr/>
        </p:nvPicPr>
        <p:blipFill>
          <a:blip r:embed="rId6" cstate="print"/>
          <a:srcRect/>
          <a:stretch>
            <a:fillRect/>
          </a:stretch>
        </p:blipFill>
        <p:spPr bwMode="auto">
          <a:xfrm>
            <a:off x="539750" y="1765300"/>
            <a:ext cx="1223963" cy="1116013"/>
          </a:xfrm>
          <a:prstGeom prst="rect">
            <a:avLst/>
          </a:prstGeom>
          <a:noFill/>
          <a:ln w="9525">
            <a:noFill/>
            <a:miter lim="800000"/>
            <a:headEnd/>
            <a:tailEnd/>
          </a:ln>
        </p:spPr>
      </p:pic>
      <p:sp>
        <p:nvSpPr>
          <p:cNvPr id="37920" name="Line 62"/>
          <p:cNvSpPr>
            <a:spLocks noChangeShapeType="1"/>
          </p:cNvSpPr>
          <p:nvPr/>
        </p:nvSpPr>
        <p:spPr bwMode="auto">
          <a:xfrm>
            <a:off x="6286500" y="1643063"/>
            <a:ext cx="428625" cy="285750"/>
          </a:xfrm>
          <a:prstGeom prst="line">
            <a:avLst/>
          </a:prstGeom>
          <a:noFill/>
          <a:ln w="25400">
            <a:solidFill>
              <a:schemeClr val="tx1"/>
            </a:solidFill>
            <a:round/>
            <a:headEnd/>
            <a:tailEnd type="oval" w="lg" len="med"/>
          </a:ln>
        </p:spPr>
        <p:txBody>
          <a:bodyPr lIns="95271" tIns="47636" rIns="95271" bIns="47636"/>
          <a:lstStyle/>
          <a:p>
            <a:endParaRPr lang="sv-S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 descr="I:\GSS\KURS\eLearning\Raptor System Overview\System Overview\Bilder\Slide6\FCU.png"/>
          <p:cNvPicPr>
            <a:picLocks noChangeAspect="1" noChangeArrowheads="1"/>
          </p:cNvPicPr>
          <p:nvPr/>
        </p:nvPicPr>
        <p:blipFill>
          <a:blip r:embed="rId3" cstate="print"/>
          <a:srcRect/>
          <a:stretch>
            <a:fillRect/>
          </a:stretch>
        </p:blipFill>
        <p:spPr bwMode="auto">
          <a:xfrm rot="21203771">
            <a:off x="1044883" y="1358791"/>
            <a:ext cx="1651673" cy="1403828"/>
          </a:xfrm>
          <a:prstGeom prst="rect">
            <a:avLst/>
          </a:prstGeom>
          <a:noFill/>
        </p:spPr>
      </p:pic>
      <p:pic>
        <p:nvPicPr>
          <p:cNvPr id="38914" name="Picture 28"/>
          <p:cNvPicPr>
            <a:picLocks noChangeAspect="1" noChangeArrowheads="1"/>
          </p:cNvPicPr>
          <p:nvPr/>
        </p:nvPicPr>
        <p:blipFill>
          <a:blip r:embed="rId4" cstate="print"/>
          <a:srcRect/>
          <a:stretch>
            <a:fillRect/>
          </a:stretch>
        </p:blipFill>
        <p:spPr bwMode="auto">
          <a:xfrm>
            <a:off x="5786438" y="4143375"/>
            <a:ext cx="1919287" cy="1701800"/>
          </a:xfrm>
          <a:prstGeom prst="rect">
            <a:avLst/>
          </a:prstGeom>
          <a:noFill/>
          <a:ln w="9525">
            <a:noFill/>
            <a:miter lim="800000"/>
            <a:headEnd/>
            <a:tailEnd/>
          </a:ln>
        </p:spPr>
      </p:pic>
      <p:sp>
        <p:nvSpPr>
          <p:cNvPr id="432130" name="Rectangle 2"/>
          <p:cNvSpPr>
            <a:spLocks noGrp="1" noChangeArrowheads="1"/>
          </p:cNvSpPr>
          <p:nvPr>
            <p:ph type="title"/>
          </p:nvPr>
        </p:nvSpPr>
        <p:spPr/>
        <p:txBody>
          <a:bodyPr/>
          <a:lstStyle/>
          <a:p>
            <a:pPr>
              <a:defRPr/>
            </a:pPr>
            <a:r>
              <a:rPr lang="en-US" dirty="0" smtClean="0"/>
              <a:t>Grounding of shield Rex &amp; Pro</a:t>
            </a:r>
          </a:p>
        </p:txBody>
      </p:sp>
      <p:sp>
        <p:nvSpPr>
          <p:cNvPr id="38916" name="Rectangle 3"/>
          <p:cNvSpPr>
            <a:spLocks noGrp="1" noChangeArrowheads="1"/>
          </p:cNvSpPr>
          <p:nvPr>
            <p:ph type="body" idx="1"/>
          </p:nvPr>
        </p:nvSpPr>
        <p:spPr>
          <a:xfrm>
            <a:off x="3143250" y="1214438"/>
            <a:ext cx="5545138" cy="2881312"/>
          </a:xfrm>
          <a:solidFill>
            <a:srgbClr val="FFFF99"/>
          </a:solidFill>
          <a:ln>
            <a:solidFill>
              <a:schemeClr val="tx1"/>
            </a:solidFill>
          </a:ln>
        </p:spPr>
        <p:txBody>
          <a:bodyPr/>
          <a:lstStyle/>
          <a:p>
            <a:pPr>
              <a:buFont typeface="Wingdings" pitchFamily="2" charset="2"/>
              <a:buNone/>
            </a:pPr>
            <a:r>
              <a:rPr lang="en-US" b="1" u="sng" smtClean="0"/>
              <a:t>Communication cables</a:t>
            </a:r>
          </a:p>
          <a:p>
            <a:pPr lvl="1"/>
            <a:r>
              <a:rPr lang="en-US" sz="2000" smtClean="0"/>
              <a:t>Cable shield should be of folio type</a:t>
            </a:r>
          </a:p>
          <a:p>
            <a:pPr lvl="1"/>
            <a:endParaRPr lang="en-US" sz="2000" b="1" smtClean="0"/>
          </a:p>
          <a:p>
            <a:pPr lvl="1">
              <a:buFont typeface="Wingdings" pitchFamily="2" charset="2"/>
              <a:buNone/>
            </a:pPr>
            <a:r>
              <a:rPr lang="en-US" sz="2000" smtClean="0"/>
              <a:t>Protective shield should only be grounded </a:t>
            </a:r>
          </a:p>
          <a:p>
            <a:pPr lvl="1">
              <a:buFont typeface="Wingdings" pitchFamily="2" charset="2"/>
              <a:buNone/>
            </a:pPr>
            <a:r>
              <a:rPr lang="en-US" sz="2000" smtClean="0"/>
              <a:t>(connected to earth) at the master side.</a:t>
            </a:r>
          </a:p>
          <a:p>
            <a:pPr lvl="1"/>
            <a:r>
              <a:rPr lang="en-US" sz="2000" smtClean="0"/>
              <a:t>In </a:t>
            </a:r>
            <a:r>
              <a:rPr lang="en-US" sz="2000" b="1" smtClean="0"/>
              <a:t>FCU</a:t>
            </a:r>
            <a:r>
              <a:rPr lang="en-US" sz="2000" smtClean="0"/>
              <a:t> for FCU – RTG</a:t>
            </a:r>
          </a:p>
          <a:p>
            <a:pPr lvl="1"/>
            <a:r>
              <a:rPr lang="en-US" sz="2000" smtClean="0"/>
              <a:t>At </a:t>
            </a:r>
            <a:r>
              <a:rPr lang="en-US" sz="2000" b="1" smtClean="0"/>
              <a:t>FBM</a:t>
            </a:r>
            <a:r>
              <a:rPr lang="en-US" sz="2000" smtClean="0"/>
              <a:t> for FBM – FCU</a:t>
            </a:r>
          </a:p>
        </p:txBody>
      </p:sp>
      <p:sp>
        <p:nvSpPr>
          <p:cNvPr id="38918" name="Line 6"/>
          <p:cNvSpPr>
            <a:spLocks noChangeShapeType="1"/>
          </p:cNvSpPr>
          <p:nvPr/>
        </p:nvSpPr>
        <p:spPr bwMode="auto">
          <a:xfrm>
            <a:off x="1714500" y="5143500"/>
            <a:ext cx="3643313" cy="0"/>
          </a:xfrm>
          <a:prstGeom prst="line">
            <a:avLst/>
          </a:prstGeom>
          <a:noFill/>
          <a:ln w="25400">
            <a:solidFill>
              <a:schemeClr val="tx1"/>
            </a:solidFill>
            <a:round/>
            <a:headEnd/>
            <a:tailEnd/>
          </a:ln>
        </p:spPr>
        <p:txBody>
          <a:bodyPr lIns="95271" tIns="47636" rIns="95271" bIns="47636"/>
          <a:lstStyle/>
          <a:p>
            <a:endParaRPr lang="sv-SE"/>
          </a:p>
        </p:txBody>
      </p:sp>
      <p:sp>
        <p:nvSpPr>
          <p:cNvPr id="38919" name="Line 7"/>
          <p:cNvSpPr>
            <a:spLocks noChangeShapeType="1"/>
          </p:cNvSpPr>
          <p:nvPr/>
        </p:nvSpPr>
        <p:spPr bwMode="auto">
          <a:xfrm>
            <a:off x="5365750" y="4989513"/>
            <a:ext cx="0" cy="288925"/>
          </a:xfrm>
          <a:prstGeom prst="line">
            <a:avLst/>
          </a:prstGeom>
          <a:noFill/>
          <a:ln w="25400">
            <a:solidFill>
              <a:schemeClr val="tx1"/>
            </a:solidFill>
            <a:round/>
            <a:headEnd/>
            <a:tailEnd/>
          </a:ln>
        </p:spPr>
        <p:txBody>
          <a:bodyPr lIns="95271" tIns="47636" rIns="95271" bIns="47636"/>
          <a:lstStyle/>
          <a:p>
            <a:endParaRPr lang="sv-SE"/>
          </a:p>
        </p:txBody>
      </p:sp>
      <p:sp>
        <p:nvSpPr>
          <p:cNvPr id="38920" name="Line 8"/>
          <p:cNvSpPr>
            <a:spLocks noChangeShapeType="1"/>
          </p:cNvSpPr>
          <p:nvPr/>
        </p:nvSpPr>
        <p:spPr bwMode="auto">
          <a:xfrm>
            <a:off x="5365750" y="4989513"/>
            <a:ext cx="576263" cy="0"/>
          </a:xfrm>
          <a:prstGeom prst="line">
            <a:avLst/>
          </a:prstGeom>
          <a:noFill/>
          <a:ln w="25400">
            <a:solidFill>
              <a:schemeClr val="tx1"/>
            </a:solidFill>
            <a:round/>
            <a:headEnd/>
            <a:tailEnd/>
          </a:ln>
        </p:spPr>
        <p:txBody>
          <a:bodyPr lIns="95271" tIns="47636" rIns="95271" bIns="47636"/>
          <a:lstStyle/>
          <a:p>
            <a:endParaRPr lang="sv-SE"/>
          </a:p>
        </p:txBody>
      </p:sp>
      <p:sp>
        <p:nvSpPr>
          <p:cNvPr id="38921" name="Line 9"/>
          <p:cNvSpPr>
            <a:spLocks noChangeShapeType="1"/>
          </p:cNvSpPr>
          <p:nvPr/>
        </p:nvSpPr>
        <p:spPr bwMode="auto">
          <a:xfrm>
            <a:off x="5365750" y="5278438"/>
            <a:ext cx="576263" cy="0"/>
          </a:xfrm>
          <a:prstGeom prst="line">
            <a:avLst/>
          </a:prstGeom>
          <a:noFill/>
          <a:ln w="25400">
            <a:solidFill>
              <a:schemeClr val="tx1"/>
            </a:solidFill>
            <a:round/>
            <a:headEnd/>
            <a:tailEnd/>
          </a:ln>
        </p:spPr>
        <p:txBody>
          <a:bodyPr lIns="95271" tIns="47636" rIns="95271" bIns="47636"/>
          <a:lstStyle/>
          <a:p>
            <a:endParaRPr lang="sv-SE"/>
          </a:p>
        </p:txBody>
      </p:sp>
      <p:sp>
        <p:nvSpPr>
          <p:cNvPr id="38922" name="Oval 10"/>
          <p:cNvSpPr>
            <a:spLocks noChangeArrowheads="1"/>
          </p:cNvSpPr>
          <p:nvPr/>
        </p:nvSpPr>
        <p:spPr bwMode="auto">
          <a:xfrm rot="5400000">
            <a:off x="5185569" y="5026819"/>
            <a:ext cx="792162"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8923" name="Freeform 11"/>
          <p:cNvSpPr>
            <a:spLocks/>
          </p:cNvSpPr>
          <p:nvPr/>
        </p:nvSpPr>
        <p:spPr bwMode="auto">
          <a:xfrm>
            <a:off x="5581650" y="5483225"/>
            <a:ext cx="504825" cy="371475"/>
          </a:xfrm>
          <a:custGeom>
            <a:avLst/>
            <a:gdLst>
              <a:gd name="T0" fmla="*/ 0 w 318"/>
              <a:gd name="T1" fmla="*/ 100578750 h 98"/>
              <a:gd name="T2" fmla="*/ 342741218 w 318"/>
              <a:gd name="T3" fmla="*/ 100578750 h 98"/>
              <a:gd name="T4" fmla="*/ 456147511 w 318"/>
              <a:gd name="T5" fmla="*/ 747153737 h 98"/>
              <a:gd name="T6" fmla="*/ 572074654 w 318"/>
              <a:gd name="T7" fmla="*/ 1408098766 h 98"/>
              <a:gd name="T8" fmla="*/ 801409578 w 318"/>
              <a:gd name="T9" fmla="*/ 747153737 h 98"/>
              <a:gd name="T10" fmla="*/ 0 60000 65536"/>
              <a:gd name="T11" fmla="*/ 0 60000 65536"/>
              <a:gd name="T12" fmla="*/ 0 60000 65536"/>
              <a:gd name="T13" fmla="*/ 0 60000 65536"/>
              <a:gd name="T14" fmla="*/ 0 60000 65536"/>
              <a:gd name="T15" fmla="*/ 0 w 318"/>
              <a:gd name="T16" fmla="*/ 0 h 98"/>
              <a:gd name="T17" fmla="*/ 318 w 318"/>
              <a:gd name="T18" fmla="*/ 98 h 98"/>
            </a:gdLst>
            <a:ahLst/>
            <a:cxnLst>
              <a:cxn ang="T10">
                <a:pos x="T0" y="T1"/>
              </a:cxn>
              <a:cxn ang="T11">
                <a:pos x="T2" y="T3"/>
              </a:cxn>
              <a:cxn ang="T12">
                <a:pos x="T4" y="T5"/>
              </a:cxn>
              <a:cxn ang="T13">
                <a:pos x="T6" y="T7"/>
              </a:cxn>
              <a:cxn ang="T14">
                <a:pos x="T8" y="T9"/>
              </a:cxn>
            </a:cxnLst>
            <a:rect l="T15" t="T16" r="T17" b="T18"/>
            <a:pathLst>
              <a:path w="318" h="98">
                <a:moveTo>
                  <a:pt x="0" y="7"/>
                </a:moveTo>
                <a:cubicBezTo>
                  <a:pt x="53" y="3"/>
                  <a:pt x="106" y="0"/>
                  <a:pt x="136" y="7"/>
                </a:cubicBezTo>
                <a:cubicBezTo>
                  <a:pt x="166" y="14"/>
                  <a:pt x="166" y="37"/>
                  <a:pt x="181" y="52"/>
                </a:cubicBezTo>
                <a:cubicBezTo>
                  <a:pt x="196" y="67"/>
                  <a:pt x="204" y="98"/>
                  <a:pt x="227" y="98"/>
                </a:cubicBezTo>
                <a:cubicBezTo>
                  <a:pt x="250" y="98"/>
                  <a:pt x="295" y="52"/>
                  <a:pt x="318" y="52"/>
                </a:cubicBezTo>
              </a:path>
            </a:pathLst>
          </a:custGeom>
          <a:noFill/>
          <a:ln w="25400" cap="flat" cmpd="sng">
            <a:solidFill>
              <a:schemeClr val="tx1"/>
            </a:solidFill>
            <a:prstDash val="solid"/>
            <a:round/>
            <a:headEnd type="none" w="med" len="med"/>
            <a:tailEnd type="none" w="med" len="med"/>
          </a:ln>
        </p:spPr>
        <p:txBody>
          <a:bodyPr lIns="95271" tIns="47636" rIns="95271" bIns="47636"/>
          <a:lstStyle/>
          <a:p>
            <a:endParaRPr lang="sv-SE"/>
          </a:p>
        </p:txBody>
      </p:sp>
      <p:grpSp>
        <p:nvGrpSpPr>
          <p:cNvPr id="38924" name="Group 12"/>
          <p:cNvGrpSpPr>
            <a:grpSpLocks/>
          </p:cNvGrpSpPr>
          <p:nvPr/>
        </p:nvGrpSpPr>
        <p:grpSpPr bwMode="auto">
          <a:xfrm>
            <a:off x="1325563" y="2652713"/>
            <a:ext cx="936625" cy="2520950"/>
            <a:chOff x="340" y="1706"/>
            <a:chExt cx="590" cy="1588"/>
          </a:xfrm>
        </p:grpSpPr>
        <p:sp>
          <p:nvSpPr>
            <p:cNvPr id="38927" name="Line 13"/>
            <p:cNvSpPr>
              <a:spLocks noChangeShapeType="1"/>
            </p:cNvSpPr>
            <p:nvPr/>
          </p:nvSpPr>
          <p:spPr bwMode="auto">
            <a:xfrm>
              <a:off x="476" y="1706"/>
              <a:ext cx="0" cy="454"/>
            </a:xfrm>
            <a:prstGeom prst="line">
              <a:avLst/>
            </a:prstGeom>
            <a:noFill/>
            <a:ln w="25400">
              <a:solidFill>
                <a:schemeClr val="tx1"/>
              </a:solidFill>
              <a:round/>
              <a:headEnd/>
              <a:tailEnd/>
            </a:ln>
          </p:spPr>
          <p:txBody>
            <a:bodyPr lIns="95271" tIns="47636" rIns="95271" bIns="47636"/>
            <a:lstStyle/>
            <a:p>
              <a:endParaRPr lang="sv-SE"/>
            </a:p>
          </p:txBody>
        </p:sp>
        <p:sp>
          <p:nvSpPr>
            <p:cNvPr id="38928" name="Line 14"/>
            <p:cNvSpPr>
              <a:spLocks noChangeShapeType="1"/>
            </p:cNvSpPr>
            <p:nvPr/>
          </p:nvSpPr>
          <p:spPr bwMode="auto">
            <a:xfrm>
              <a:off x="657" y="1706"/>
              <a:ext cx="0" cy="454"/>
            </a:xfrm>
            <a:prstGeom prst="line">
              <a:avLst/>
            </a:prstGeom>
            <a:noFill/>
            <a:ln w="25400">
              <a:solidFill>
                <a:schemeClr val="tx1"/>
              </a:solidFill>
              <a:round/>
              <a:headEnd/>
              <a:tailEnd/>
            </a:ln>
          </p:spPr>
          <p:txBody>
            <a:bodyPr lIns="95271" tIns="47636" rIns="95271" bIns="47636"/>
            <a:lstStyle/>
            <a:p>
              <a:endParaRPr lang="sv-SE"/>
            </a:p>
          </p:txBody>
        </p:sp>
        <p:sp>
          <p:nvSpPr>
            <p:cNvPr id="38929" name="Line 15"/>
            <p:cNvSpPr>
              <a:spLocks noChangeShapeType="1"/>
            </p:cNvSpPr>
            <p:nvPr/>
          </p:nvSpPr>
          <p:spPr bwMode="auto">
            <a:xfrm>
              <a:off x="839" y="1706"/>
              <a:ext cx="0" cy="227"/>
            </a:xfrm>
            <a:prstGeom prst="line">
              <a:avLst/>
            </a:prstGeom>
            <a:noFill/>
            <a:ln w="25400">
              <a:solidFill>
                <a:schemeClr val="tx1"/>
              </a:solidFill>
              <a:round/>
              <a:headEnd/>
              <a:tailEnd/>
            </a:ln>
          </p:spPr>
          <p:txBody>
            <a:bodyPr lIns="95271" tIns="47636" rIns="95271" bIns="47636"/>
            <a:lstStyle/>
            <a:p>
              <a:endParaRPr lang="sv-SE"/>
            </a:p>
          </p:txBody>
        </p:sp>
        <p:sp>
          <p:nvSpPr>
            <p:cNvPr id="38930" name="Oval 16"/>
            <p:cNvSpPr>
              <a:spLocks noChangeArrowheads="1"/>
            </p:cNvSpPr>
            <p:nvPr/>
          </p:nvSpPr>
          <p:spPr bwMode="auto">
            <a:xfrm>
              <a:off x="340" y="1888"/>
              <a:ext cx="499" cy="136"/>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8931" name="Line 17"/>
            <p:cNvSpPr>
              <a:spLocks noChangeShapeType="1"/>
            </p:cNvSpPr>
            <p:nvPr/>
          </p:nvSpPr>
          <p:spPr bwMode="auto">
            <a:xfrm>
              <a:off x="476" y="2614"/>
              <a:ext cx="181" cy="0"/>
            </a:xfrm>
            <a:prstGeom prst="line">
              <a:avLst/>
            </a:prstGeom>
            <a:noFill/>
            <a:ln w="25400">
              <a:solidFill>
                <a:schemeClr val="tx1"/>
              </a:solidFill>
              <a:round/>
              <a:headEnd/>
              <a:tailEnd/>
            </a:ln>
          </p:spPr>
          <p:txBody>
            <a:bodyPr lIns="95271" tIns="47636" rIns="95271" bIns="47636"/>
            <a:lstStyle/>
            <a:p>
              <a:endParaRPr lang="sv-SE"/>
            </a:p>
          </p:txBody>
        </p:sp>
        <p:sp>
          <p:nvSpPr>
            <p:cNvPr id="38932" name="Line 18"/>
            <p:cNvSpPr>
              <a:spLocks noChangeShapeType="1"/>
            </p:cNvSpPr>
            <p:nvPr/>
          </p:nvSpPr>
          <p:spPr bwMode="auto">
            <a:xfrm>
              <a:off x="566" y="2614"/>
              <a:ext cx="0" cy="680"/>
            </a:xfrm>
            <a:prstGeom prst="line">
              <a:avLst/>
            </a:prstGeom>
            <a:noFill/>
            <a:ln w="25400">
              <a:solidFill>
                <a:schemeClr val="tx1"/>
              </a:solidFill>
              <a:round/>
              <a:headEnd/>
              <a:tailEnd/>
            </a:ln>
          </p:spPr>
          <p:txBody>
            <a:bodyPr lIns="95271" tIns="47636" rIns="95271" bIns="47636"/>
            <a:lstStyle/>
            <a:p>
              <a:endParaRPr lang="sv-SE"/>
            </a:p>
          </p:txBody>
        </p:sp>
        <p:sp>
          <p:nvSpPr>
            <p:cNvPr id="38933" name="Line 19"/>
            <p:cNvSpPr>
              <a:spLocks noChangeShapeType="1"/>
            </p:cNvSpPr>
            <p:nvPr/>
          </p:nvSpPr>
          <p:spPr bwMode="auto">
            <a:xfrm>
              <a:off x="476" y="2160"/>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8934" name="Line 20"/>
            <p:cNvSpPr>
              <a:spLocks noChangeShapeType="1"/>
            </p:cNvSpPr>
            <p:nvPr/>
          </p:nvSpPr>
          <p:spPr bwMode="auto">
            <a:xfrm flipH="1">
              <a:off x="476" y="2296"/>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8935" name="Line 21"/>
            <p:cNvSpPr>
              <a:spLocks noChangeShapeType="1"/>
            </p:cNvSpPr>
            <p:nvPr/>
          </p:nvSpPr>
          <p:spPr bwMode="auto">
            <a:xfrm>
              <a:off x="476" y="2432"/>
              <a:ext cx="0" cy="182"/>
            </a:xfrm>
            <a:prstGeom prst="line">
              <a:avLst/>
            </a:prstGeom>
            <a:noFill/>
            <a:ln w="25400">
              <a:solidFill>
                <a:schemeClr val="tx1"/>
              </a:solidFill>
              <a:round/>
              <a:headEnd/>
              <a:tailEnd/>
            </a:ln>
          </p:spPr>
          <p:txBody>
            <a:bodyPr lIns="95271" tIns="47636" rIns="95271" bIns="47636"/>
            <a:lstStyle/>
            <a:p>
              <a:endParaRPr lang="sv-SE"/>
            </a:p>
          </p:txBody>
        </p:sp>
        <p:sp>
          <p:nvSpPr>
            <p:cNvPr id="38936" name="Line 22"/>
            <p:cNvSpPr>
              <a:spLocks noChangeShapeType="1"/>
            </p:cNvSpPr>
            <p:nvPr/>
          </p:nvSpPr>
          <p:spPr bwMode="auto">
            <a:xfrm flipV="1">
              <a:off x="657" y="2432"/>
              <a:ext cx="0" cy="182"/>
            </a:xfrm>
            <a:prstGeom prst="line">
              <a:avLst/>
            </a:prstGeom>
            <a:noFill/>
            <a:ln w="25400">
              <a:solidFill>
                <a:schemeClr val="tx1"/>
              </a:solidFill>
              <a:round/>
              <a:headEnd/>
              <a:tailEnd/>
            </a:ln>
          </p:spPr>
          <p:txBody>
            <a:bodyPr lIns="95271" tIns="47636" rIns="95271" bIns="47636"/>
            <a:lstStyle/>
            <a:p>
              <a:endParaRPr lang="sv-SE"/>
            </a:p>
          </p:txBody>
        </p:sp>
        <p:sp>
          <p:nvSpPr>
            <p:cNvPr id="38937" name="Line 23"/>
            <p:cNvSpPr>
              <a:spLocks noChangeShapeType="1"/>
            </p:cNvSpPr>
            <p:nvPr/>
          </p:nvSpPr>
          <p:spPr bwMode="auto">
            <a:xfrm flipH="1" flipV="1">
              <a:off x="476" y="2296"/>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8938" name="Line 24"/>
            <p:cNvSpPr>
              <a:spLocks noChangeShapeType="1"/>
            </p:cNvSpPr>
            <p:nvPr/>
          </p:nvSpPr>
          <p:spPr bwMode="auto">
            <a:xfrm flipV="1">
              <a:off x="476" y="2160"/>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38939" name="Line 25"/>
            <p:cNvSpPr>
              <a:spLocks noChangeShapeType="1"/>
            </p:cNvSpPr>
            <p:nvPr/>
          </p:nvSpPr>
          <p:spPr bwMode="auto">
            <a:xfrm>
              <a:off x="748" y="1797"/>
              <a:ext cx="182" cy="0"/>
            </a:xfrm>
            <a:prstGeom prst="line">
              <a:avLst/>
            </a:prstGeom>
            <a:noFill/>
            <a:ln w="25400">
              <a:solidFill>
                <a:schemeClr val="tx1"/>
              </a:solidFill>
              <a:round/>
              <a:headEnd/>
              <a:tailEnd/>
            </a:ln>
          </p:spPr>
          <p:txBody>
            <a:bodyPr lIns="95271" tIns="47636" rIns="95271" bIns="47636"/>
            <a:lstStyle/>
            <a:p>
              <a:endParaRPr lang="sv-SE"/>
            </a:p>
          </p:txBody>
        </p:sp>
        <p:sp>
          <p:nvSpPr>
            <p:cNvPr id="38940" name="Line 26"/>
            <p:cNvSpPr>
              <a:spLocks noChangeShapeType="1"/>
            </p:cNvSpPr>
            <p:nvPr/>
          </p:nvSpPr>
          <p:spPr bwMode="auto">
            <a:xfrm>
              <a:off x="793" y="1752"/>
              <a:ext cx="91" cy="0"/>
            </a:xfrm>
            <a:prstGeom prst="line">
              <a:avLst/>
            </a:prstGeom>
            <a:noFill/>
            <a:ln w="25400">
              <a:solidFill>
                <a:schemeClr val="tx1"/>
              </a:solidFill>
              <a:round/>
              <a:headEnd/>
              <a:tailEnd/>
            </a:ln>
          </p:spPr>
          <p:txBody>
            <a:bodyPr lIns="95271" tIns="47636" rIns="95271" bIns="47636"/>
            <a:lstStyle/>
            <a:p>
              <a:endParaRPr lang="sv-SE"/>
            </a:p>
          </p:txBody>
        </p:sp>
      </p:grpSp>
      <p:sp>
        <p:nvSpPr>
          <p:cNvPr id="38925" name="Text Box 29"/>
          <p:cNvSpPr txBox="1">
            <a:spLocks noChangeArrowheads="1"/>
          </p:cNvSpPr>
          <p:nvPr/>
        </p:nvSpPr>
        <p:spPr bwMode="auto">
          <a:xfrm>
            <a:off x="500063" y="5214938"/>
            <a:ext cx="4765675" cy="830262"/>
          </a:xfrm>
          <a:prstGeom prst="rect">
            <a:avLst/>
          </a:prstGeom>
          <a:solidFill>
            <a:srgbClr val="CCFFFF"/>
          </a:solidFill>
          <a:ln w="9525">
            <a:solidFill>
              <a:schemeClr val="tx1"/>
            </a:solidFill>
            <a:miter lim="800000"/>
            <a:headEnd/>
            <a:tailEnd/>
          </a:ln>
        </p:spPr>
        <p:txBody>
          <a:bodyPr wrap="none">
            <a:spAutoFit/>
          </a:bodyPr>
          <a:lstStyle/>
          <a:p>
            <a:r>
              <a:rPr lang="en-GB" sz="1600">
                <a:solidFill>
                  <a:schemeClr val="tx1"/>
                </a:solidFill>
                <a:latin typeface="Tahoma" pitchFamily="34" charset="0"/>
              </a:rPr>
              <a:t>Local laws and regulation in how to apply</a:t>
            </a:r>
          </a:p>
          <a:p>
            <a:r>
              <a:rPr lang="en-GB" sz="1600">
                <a:solidFill>
                  <a:schemeClr val="tx1"/>
                </a:solidFill>
                <a:latin typeface="Tahoma" pitchFamily="34" charset="0"/>
              </a:rPr>
              <a:t>grounding and shielding should be followed </a:t>
            </a:r>
          </a:p>
          <a:p>
            <a:r>
              <a:rPr lang="en-GB" sz="1600">
                <a:solidFill>
                  <a:schemeClr val="tx1"/>
                </a:solidFill>
                <a:latin typeface="Tahoma" pitchFamily="34" charset="0"/>
              </a:rPr>
              <a:t>and might differ between countries</a:t>
            </a:r>
            <a:endParaRPr lang="sv-SE" sz="1600">
              <a:solidFill>
                <a:schemeClr val="tx1"/>
              </a:solidFill>
              <a:latin typeface="Tahoma" pitchFamily="34" charset="0"/>
            </a:endParaRPr>
          </a:p>
        </p:txBody>
      </p:sp>
      <p:sp>
        <p:nvSpPr>
          <p:cNvPr id="38926" name="Text Box 30"/>
          <p:cNvSpPr txBox="1">
            <a:spLocks noChangeArrowheads="1"/>
          </p:cNvSpPr>
          <p:nvPr/>
        </p:nvSpPr>
        <p:spPr bwMode="auto">
          <a:xfrm>
            <a:off x="5572125" y="5929313"/>
            <a:ext cx="1514475" cy="711200"/>
          </a:xfrm>
          <a:prstGeom prst="rect">
            <a:avLst/>
          </a:prstGeom>
          <a:solidFill>
            <a:srgbClr val="FFCC99"/>
          </a:solidFill>
          <a:ln w="25400">
            <a:noFill/>
            <a:miter lim="800000"/>
            <a:headEnd/>
            <a:tailEnd/>
          </a:ln>
        </p:spPr>
        <p:txBody>
          <a:bodyPr lIns="95271" tIns="47636" rIns="95271" bIns="47636">
            <a:spAutoFit/>
          </a:bodyPr>
          <a:lstStyle/>
          <a:p>
            <a:r>
              <a:rPr lang="en-US" sz="2000">
                <a:solidFill>
                  <a:schemeClr val="tx1"/>
                </a:solidFill>
                <a:latin typeface="Tahoma" pitchFamily="34" charset="0"/>
              </a:rPr>
              <a:t>Isolated</a:t>
            </a:r>
          </a:p>
          <a:p>
            <a:r>
              <a:rPr lang="en-US" sz="2000">
                <a:solidFill>
                  <a:schemeClr val="tx1"/>
                </a:solidFill>
                <a:latin typeface="Tahoma" pitchFamily="34" charset="0"/>
              </a:rPr>
              <a:t>shield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I:\GSS\KURS\eLearning\Raptor System Overview\System Overview\Bilder\Slide6\FCU.png"/>
          <p:cNvPicPr>
            <a:picLocks noChangeAspect="1" noChangeArrowheads="1"/>
          </p:cNvPicPr>
          <p:nvPr/>
        </p:nvPicPr>
        <p:blipFill>
          <a:blip r:embed="rId3" cstate="print"/>
          <a:srcRect/>
          <a:stretch>
            <a:fillRect/>
          </a:stretch>
        </p:blipFill>
        <p:spPr bwMode="auto">
          <a:xfrm rot="21203771">
            <a:off x="542788" y="1430799"/>
            <a:ext cx="1651673" cy="1403828"/>
          </a:xfrm>
          <a:prstGeom prst="rect">
            <a:avLst/>
          </a:prstGeom>
          <a:noFill/>
        </p:spPr>
      </p:pic>
      <p:pic>
        <p:nvPicPr>
          <p:cNvPr id="39938" name="Picture 79"/>
          <p:cNvPicPr>
            <a:picLocks noChangeAspect="1" noChangeArrowheads="1"/>
          </p:cNvPicPr>
          <p:nvPr/>
        </p:nvPicPr>
        <p:blipFill>
          <a:blip r:embed="rId4" cstate="print"/>
          <a:srcRect/>
          <a:stretch>
            <a:fillRect/>
          </a:stretch>
        </p:blipFill>
        <p:spPr bwMode="auto">
          <a:xfrm>
            <a:off x="7224713" y="3929063"/>
            <a:ext cx="1919287" cy="1701800"/>
          </a:xfrm>
          <a:prstGeom prst="rect">
            <a:avLst/>
          </a:prstGeom>
          <a:noFill/>
          <a:ln w="9525">
            <a:noFill/>
            <a:miter lim="800000"/>
            <a:headEnd/>
            <a:tailEnd/>
          </a:ln>
        </p:spPr>
      </p:pic>
      <p:sp>
        <p:nvSpPr>
          <p:cNvPr id="39939" name="Rectangle 3"/>
          <p:cNvSpPr>
            <a:spLocks noChangeArrowheads="1"/>
          </p:cNvSpPr>
          <p:nvPr/>
        </p:nvSpPr>
        <p:spPr bwMode="auto">
          <a:xfrm>
            <a:off x="2555875" y="1773238"/>
            <a:ext cx="4030663" cy="2735262"/>
          </a:xfrm>
          <a:prstGeom prst="rect">
            <a:avLst/>
          </a:prstGeom>
          <a:solidFill>
            <a:srgbClr val="CCFFCC"/>
          </a:solidFill>
          <a:ln w="38100">
            <a:solidFill>
              <a:srgbClr val="000000"/>
            </a:solidFill>
            <a:miter lim="800000"/>
            <a:headEnd/>
            <a:tailEnd/>
          </a:ln>
        </p:spPr>
        <p:txBody>
          <a:bodyPr wrap="none" lIns="95271" tIns="47636" rIns="95271" bIns="47636" anchor="ctr"/>
          <a:lstStyle/>
          <a:p>
            <a:endParaRPr lang="sv-SE"/>
          </a:p>
        </p:txBody>
      </p:sp>
      <p:sp>
        <p:nvSpPr>
          <p:cNvPr id="39940" name="Line 11"/>
          <p:cNvSpPr>
            <a:spLocks noChangeShapeType="1"/>
          </p:cNvSpPr>
          <p:nvPr/>
        </p:nvSpPr>
        <p:spPr bwMode="auto">
          <a:xfrm>
            <a:off x="3563938" y="2205038"/>
            <a:ext cx="0" cy="1223962"/>
          </a:xfrm>
          <a:prstGeom prst="line">
            <a:avLst/>
          </a:prstGeom>
          <a:noFill/>
          <a:ln w="19050">
            <a:solidFill>
              <a:schemeClr val="tx1"/>
            </a:solidFill>
            <a:round/>
            <a:headEnd type="oval" w="med" len="med"/>
            <a:tailEnd type="oval" w="med" len="med"/>
          </a:ln>
        </p:spPr>
        <p:txBody>
          <a:bodyPr lIns="95271" tIns="47636" rIns="95271" bIns="47636"/>
          <a:lstStyle/>
          <a:p>
            <a:endParaRPr lang="sv-SE"/>
          </a:p>
        </p:txBody>
      </p:sp>
      <p:sp>
        <p:nvSpPr>
          <p:cNvPr id="39941" name="Line 29"/>
          <p:cNvSpPr>
            <a:spLocks noChangeShapeType="1"/>
          </p:cNvSpPr>
          <p:nvPr/>
        </p:nvSpPr>
        <p:spPr bwMode="auto">
          <a:xfrm flipH="1">
            <a:off x="4427538" y="2205038"/>
            <a:ext cx="1587" cy="1223962"/>
          </a:xfrm>
          <a:prstGeom prst="line">
            <a:avLst/>
          </a:prstGeom>
          <a:noFill/>
          <a:ln w="19050">
            <a:solidFill>
              <a:schemeClr val="tx1"/>
            </a:solidFill>
            <a:round/>
            <a:headEnd type="oval" w="med" len="med"/>
            <a:tailEnd type="oval" w="med" len="med"/>
          </a:ln>
        </p:spPr>
        <p:txBody>
          <a:bodyPr lIns="95271" tIns="47636" rIns="95271" bIns="47636"/>
          <a:lstStyle/>
          <a:p>
            <a:endParaRPr lang="sv-SE"/>
          </a:p>
        </p:txBody>
      </p:sp>
      <p:sp>
        <p:nvSpPr>
          <p:cNvPr id="39942" name="Line 35"/>
          <p:cNvSpPr>
            <a:spLocks noChangeShapeType="1"/>
          </p:cNvSpPr>
          <p:nvPr/>
        </p:nvSpPr>
        <p:spPr bwMode="auto">
          <a:xfrm flipH="1">
            <a:off x="5291138" y="2205038"/>
            <a:ext cx="1587" cy="1223962"/>
          </a:xfrm>
          <a:prstGeom prst="line">
            <a:avLst/>
          </a:prstGeom>
          <a:noFill/>
          <a:ln w="19050">
            <a:solidFill>
              <a:schemeClr val="tx1"/>
            </a:solidFill>
            <a:round/>
            <a:headEnd type="oval" w="med" len="med"/>
            <a:tailEnd type="oval" w="med" len="med"/>
          </a:ln>
        </p:spPr>
        <p:txBody>
          <a:bodyPr lIns="95271" tIns="47636" rIns="95271" bIns="47636"/>
          <a:lstStyle/>
          <a:p>
            <a:endParaRPr lang="sv-SE"/>
          </a:p>
        </p:txBody>
      </p:sp>
      <p:sp>
        <p:nvSpPr>
          <p:cNvPr id="39943" name="Line 41"/>
          <p:cNvSpPr>
            <a:spLocks noChangeShapeType="1"/>
          </p:cNvSpPr>
          <p:nvPr/>
        </p:nvSpPr>
        <p:spPr bwMode="auto">
          <a:xfrm>
            <a:off x="6156325" y="2205038"/>
            <a:ext cx="0" cy="1223962"/>
          </a:xfrm>
          <a:prstGeom prst="line">
            <a:avLst/>
          </a:prstGeom>
          <a:noFill/>
          <a:ln w="19050">
            <a:solidFill>
              <a:schemeClr val="tx1"/>
            </a:solidFill>
            <a:round/>
            <a:headEnd type="oval" w="med" len="med"/>
            <a:tailEnd type="oval" w="med" len="med"/>
          </a:ln>
        </p:spPr>
        <p:txBody>
          <a:bodyPr lIns="95271" tIns="47636" rIns="95271" bIns="47636"/>
          <a:lstStyle/>
          <a:p>
            <a:endParaRPr lang="sv-SE"/>
          </a:p>
        </p:txBody>
      </p:sp>
      <p:sp>
        <p:nvSpPr>
          <p:cNvPr id="39944" name="Line 43"/>
          <p:cNvSpPr>
            <a:spLocks noChangeShapeType="1"/>
          </p:cNvSpPr>
          <p:nvPr/>
        </p:nvSpPr>
        <p:spPr bwMode="auto">
          <a:xfrm>
            <a:off x="3563938" y="2205038"/>
            <a:ext cx="2592387" cy="0"/>
          </a:xfrm>
          <a:prstGeom prst="line">
            <a:avLst/>
          </a:prstGeom>
          <a:noFill/>
          <a:ln w="19050">
            <a:solidFill>
              <a:schemeClr val="tx1"/>
            </a:solidFill>
            <a:round/>
            <a:headEnd/>
            <a:tailEnd/>
          </a:ln>
        </p:spPr>
        <p:txBody>
          <a:bodyPr lIns="95271" tIns="47636" rIns="95271" bIns="47636"/>
          <a:lstStyle/>
          <a:p>
            <a:endParaRPr lang="sv-SE"/>
          </a:p>
        </p:txBody>
      </p:sp>
      <p:sp>
        <p:nvSpPr>
          <p:cNvPr id="433156" name="Rectangle 4"/>
          <p:cNvSpPr>
            <a:spLocks noGrp="1" noChangeArrowheads="1"/>
          </p:cNvSpPr>
          <p:nvPr>
            <p:ph type="title"/>
          </p:nvPr>
        </p:nvSpPr>
        <p:spPr/>
        <p:txBody>
          <a:bodyPr/>
          <a:lstStyle/>
          <a:p>
            <a:pPr>
              <a:defRPr/>
            </a:pPr>
            <a:r>
              <a:rPr lang="en-US" dirty="0" smtClean="0"/>
              <a:t>Continuous shield Rex &amp; Pro</a:t>
            </a:r>
          </a:p>
        </p:txBody>
      </p:sp>
      <p:sp>
        <p:nvSpPr>
          <p:cNvPr id="39947" name="Line 6"/>
          <p:cNvSpPr>
            <a:spLocks noChangeShapeType="1"/>
          </p:cNvSpPr>
          <p:nvPr/>
        </p:nvSpPr>
        <p:spPr bwMode="auto">
          <a:xfrm>
            <a:off x="1071563" y="5214938"/>
            <a:ext cx="2071687" cy="0"/>
          </a:xfrm>
          <a:prstGeom prst="line">
            <a:avLst/>
          </a:prstGeom>
          <a:noFill/>
          <a:ln w="25400">
            <a:solidFill>
              <a:schemeClr val="tx1"/>
            </a:solidFill>
            <a:round/>
            <a:headEnd/>
            <a:tailEnd/>
          </a:ln>
        </p:spPr>
        <p:txBody>
          <a:bodyPr lIns="95271" tIns="47636" rIns="95271" bIns="47636"/>
          <a:lstStyle/>
          <a:p>
            <a:endParaRPr lang="sv-SE"/>
          </a:p>
        </p:txBody>
      </p:sp>
      <p:sp>
        <p:nvSpPr>
          <p:cNvPr id="39948" name="Line 7"/>
          <p:cNvSpPr>
            <a:spLocks noChangeShapeType="1"/>
          </p:cNvSpPr>
          <p:nvPr/>
        </p:nvSpPr>
        <p:spPr bwMode="auto">
          <a:xfrm flipV="1">
            <a:off x="3130550" y="4149725"/>
            <a:ext cx="0" cy="1079500"/>
          </a:xfrm>
          <a:prstGeom prst="line">
            <a:avLst/>
          </a:prstGeom>
          <a:noFill/>
          <a:ln w="25400">
            <a:solidFill>
              <a:schemeClr val="tx1"/>
            </a:solidFill>
            <a:round/>
            <a:headEnd/>
            <a:tailEnd/>
          </a:ln>
        </p:spPr>
        <p:txBody>
          <a:bodyPr lIns="95271" tIns="47636" rIns="95271" bIns="47636"/>
          <a:lstStyle/>
          <a:p>
            <a:endParaRPr lang="sv-SE"/>
          </a:p>
        </p:txBody>
      </p:sp>
      <p:sp>
        <p:nvSpPr>
          <p:cNvPr id="39949" name="Line 8"/>
          <p:cNvSpPr>
            <a:spLocks noChangeShapeType="1"/>
          </p:cNvSpPr>
          <p:nvPr/>
        </p:nvSpPr>
        <p:spPr bwMode="auto">
          <a:xfrm>
            <a:off x="2986088" y="4149725"/>
            <a:ext cx="288925" cy="0"/>
          </a:xfrm>
          <a:prstGeom prst="line">
            <a:avLst/>
          </a:prstGeom>
          <a:noFill/>
          <a:ln w="25400">
            <a:solidFill>
              <a:schemeClr val="tx1"/>
            </a:solidFill>
            <a:round/>
            <a:headEnd/>
            <a:tailEnd/>
          </a:ln>
        </p:spPr>
        <p:txBody>
          <a:bodyPr lIns="95271" tIns="47636" rIns="95271" bIns="47636"/>
          <a:lstStyle/>
          <a:p>
            <a:endParaRPr lang="sv-SE"/>
          </a:p>
        </p:txBody>
      </p:sp>
      <p:sp>
        <p:nvSpPr>
          <p:cNvPr id="39950" name="Line 9"/>
          <p:cNvSpPr>
            <a:spLocks noChangeShapeType="1"/>
          </p:cNvSpPr>
          <p:nvPr/>
        </p:nvSpPr>
        <p:spPr bwMode="auto">
          <a:xfrm flipV="1">
            <a:off x="2986088" y="3068638"/>
            <a:ext cx="1587" cy="1081087"/>
          </a:xfrm>
          <a:prstGeom prst="line">
            <a:avLst/>
          </a:prstGeom>
          <a:noFill/>
          <a:ln w="19050">
            <a:solidFill>
              <a:schemeClr val="accent1"/>
            </a:solidFill>
            <a:round/>
            <a:headEnd/>
            <a:tailEnd/>
          </a:ln>
        </p:spPr>
        <p:txBody>
          <a:bodyPr lIns="95271" tIns="47636" rIns="95271" bIns="47636"/>
          <a:lstStyle/>
          <a:p>
            <a:endParaRPr lang="sv-SE"/>
          </a:p>
        </p:txBody>
      </p:sp>
      <p:sp>
        <p:nvSpPr>
          <p:cNvPr id="39951" name="Line 10"/>
          <p:cNvSpPr>
            <a:spLocks noChangeShapeType="1"/>
          </p:cNvSpPr>
          <p:nvPr/>
        </p:nvSpPr>
        <p:spPr bwMode="auto">
          <a:xfrm flipV="1">
            <a:off x="3275013" y="3068638"/>
            <a:ext cx="0" cy="1081087"/>
          </a:xfrm>
          <a:prstGeom prst="line">
            <a:avLst/>
          </a:prstGeom>
          <a:noFill/>
          <a:ln w="19050">
            <a:solidFill>
              <a:schemeClr val="accent2"/>
            </a:solidFill>
            <a:round/>
            <a:headEnd/>
            <a:tailEnd/>
          </a:ln>
        </p:spPr>
        <p:txBody>
          <a:bodyPr lIns="95271" tIns="47636" rIns="95271" bIns="47636"/>
          <a:lstStyle/>
          <a:p>
            <a:endParaRPr lang="sv-SE"/>
          </a:p>
        </p:txBody>
      </p:sp>
      <p:sp>
        <p:nvSpPr>
          <p:cNvPr id="39952" name="Oval 12"/>
          <p:cNvSpPr>
            <a:spLocks noChangeArrowheads="1"/>
          </p:cNvSpPr>
          <p:nvPr/>
        </p:nvSpPr>
        <p:spPr bwMode="auto">
          <a:xfrm>
            <a:off x="2843213" y="3316288"/>
            <a:ext cx="720725"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9953" name="Rectangle 13"/>
          <p:cNvSpPr>
            <a:spLocks noChangeArrowheads="1"/>
          </p:cNvSpPr>
          <p:nvPr/>
        </p:nvSpPr>
        <p:spPr bwMode="auto">
          <a:xfrm>
            <a:off x="2843213"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4" name="Rectangle 14"/>
          <p:cNvSpPr>
            <a:spLocks noChangeArrowheads="1"/>
          </p:cNvSpPr>
          <p:nvPr/>
        </p:nvSpPr>
        <p:spPr bwMode="auto">
          <a:xfrm>
            <a:off x="3130550" y="2492375"/>
            <a:ext cx="287338"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5" name="Rectangle 15"/>
          <p:cNvSpPr>
            <a:spLocks noChangeArrowheads="1"/>
          </p:cNvSpPr>
          <p:nvPr/>
        </p:nvSpPr>
        <p:spPr bwMode="auto">
          <a:xfrm>
            <a:off x="3419475" y="2492375"/>
            <a:ext cx="287338"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6" name="Rectangle 16"/>
          <p:cNvSpPr>
            <a:spLocks noChangeArrowheads="1"/>
          </p:cNvSpPr>
          <p:nvPr/>
        </p:nvSpPr>
        <p:spPr bwMode="auto">
          <a:xfrm>
            <a:off x="3706813"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7" name="Rectangle 17"/>
          <p:cNvSpPr>
            <a:spLocks noChangeArrowheads="1"/>
          </p:cNvSpPr>
          <p:nvPr/>
        </p:nvSpPr>
        <p:spPr bwMode="auto">
          <a:xfrm>
            <a:off x="4570413"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8" name="Rectangle 18"/>
          <p:cNvSpPr>
            <a:spLocks noChangeArrowheads="1"/>
          </p:cNvSpPr>
          <p:nvPr/>
        </p:nvSpPr>
        <p:spPr bwMode="auto">
          <a:xfrm>
            <a:off x="4859338"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59" name="Rectangle 19"/>
          <p:cNvSpPr>
            <a:spLocks noChangeArrowheads="1"/>
          </p:cNvSpPr>
          <p:nvPr/>
        </p:nvSpPr>
        <p:spPr bwMode="auto">
          <a:xfrm>
            <a:off x="3995738"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0" name="Rectangle 20"/>
          <p:cNvSpPr>
            <a:spLocks noChangeArrowheads="1"/>
          </p:cNvSpPr>
          <p:nvPr/>
        </p:nvSpPr>
        <p:spPr bwMode="auto">
          <a:xfrm>
            <a:off x="4283075" y="2492375"/>
            <a:ext cx="287338"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1" name="Rectangle 21"/>
          <p:cNvSpPr>
            <a:spLocks noChangeArrowheads="1"/>
          </p:cNvSpPr>
          <p:nvPr/>
        </p:nvSpPr>
        <p:spPr bwMode="auto">
          <a:xfrm>
            <a:off x="5722938"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2" name="Rectangle 22"/>
          <p:cNvSpPr>
            <a:spLocks noChangeArrowheads="1"/>
          </p:cNvSpPr>
          <p:nvPr/>
        </p:nvSpPr>
        <p:spPr bwMode="auto">
          <a:xfrm>
            <a:off x="6011863"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3" name="Rectangle 23"/>
          <p:cNvSpPr>
            <a:spLocks noChangeArrowheads="1"/>
          </p:cNvSpPr>
          <p:nvPr/>
        </p:nvSpPr>
        <p:spPr bwMode="auto">
          <a:xfrm>
            <a:off x="5148263" y="2492375"/>
            <a:ext cx="287337"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4" name="Rectangle 24"/>
          <p:cNvSpPr>
            <a:spLocks noChangeArrowheads="1"/>
          </p:cNvSpPr>
          <p:nvPr/>
        </p:nvSpPr>
        <p:spPr bwMode="auto">
          <a:xfrm>
            <a:off x="5435600" y="2492375"/>
            <a:ext cx="287338" cy="576263"/>
          </a:xfrm>
          <a:prstGeom prst="rect">
            <a:avLst/>
          </a:prstGeom>
          <a:solidFill>
            <a:srgbClr val="969696"/>
          </a:solidFill>
          <a:ln w="25400">
            <a:solidFill>
              <a:schemeClr val="tx1"/>
            </a:solidFill>
            <a:miter lim="800000"/>
            <a:headEnd/>
            <a:tailEnd/>
          </a:ln>
        </p:spPr>
        <p:txBody>
          <a:bodyPr wrap="none" lIns="95271" tIns="47636" rIns="95271" bIns="47636" anchor="ctr"/>
          <a:lstStyle/>
          <a:p>
            <a:endParaRPr lang="sv-SE"/>
          </a:p>
        </p:txBody>
      </p:sp>
      <p:sp>
        <p:nvSpPr>
          <p:cNvPr id="39965" name="Line 25"/>
          <p:cNvSpPr>
            <a:spLocks noChangeShapeType="1"/>
          </p:cNvSpPr>
          <p:nvPr/>
        </p:nvSpPr>
        <p:spPr bwMode="auto">
          <a:xfrm flipV="1">
            <a:off x="3995738" y="4149725"/>
            <a:ext cx="0" cy="1079500"/>
          </a:xfrm>
          <a:prstGeom prst="line">
            <a:avLst/>
          </a:prstGeom>
          <a:noFill/>
          <a:ln w="25400">
            <a:solidFill>
              <a:schemeClr val="tx1"/>
            </a:solidFill>
            <a:round/>
            <a:headEnd/>
            <a:tailEnd/>
          </a:ln>
        </p:spPr>
        <p:txBody>
          <a:bodyPr lIns="95271" tIns="47636" rIns="95271" bIns="47636"/>
          <a:lstStyle/>
          <a:p>
            <a:endParaRPr lang="sv-SE"/>
          </a:p>
        </p:txBody>
      </p:sp>
      <p:sp>
        <p:nvSpPr>
          <p:cNvPr id="39966" name="Line 26"/>
          <p:cNvSpPr>
            <a:spLocks noChangeShapeType="1"/>
          </p:cNvSpPr>
          <p:nvPr/>
        </p:nvSpPr>
        <p:spPr bwMode="auto">
          <a:xfrm>
            <a:off x="3851275" y="4149725"/>
            <a:ext cx="288925" cy="0"/>
          </a:xfrm>
          <a:prstGeom prst="line">
            <a:avLst/>
          </a:prstGeom>
          <a:noFill/>
          <a:ln w="25400">
            <a:solidFill>
              <a:schemeClr val="tx1"/>
            </a:solidFill>
            <a:round/>
            <a:headEnd/>
            <a:tailEnd/>
          </a:ln>
        </p:spPr>
        <p:txBody>
          <a:bodyPr lIns="95271" tIns="47636" rIns="95271" bIns="47636"/>
          <a:lstStyle/>
          <a:p>
            <a:endParaRPr lang="sv-SE"/>
          </a:p>
        </p:txBody>
      </p:sp>
      <p:sp>
        <p:nvSpPr>
          <p:cNvPr id="39967" name="Line 27"/>
          <p:cNvSpPr>
            <a:spLocks noChangeShapeType="1"/>
          </p:cNvSpPr>
          <p:nvPr/>
        </p:nvSpPr>
        <p:spPr bwMode="auto">
          <a:xfrm flipV="1">
            <a:off x="3851275" y="3068638"/>
            <a:ext cx="1588" cy="1081087"/>
          </a:xfrm>
          <a:prstGeom prst="line">
            <a:avLst/>
          </a:prstGeom>
          <a:noFill/>
          <a:ln w="19050">
            <a:solidFill>
              <a:schemeClr val="accent1"/>
            </a:solidFill>
            <a:round/>
            <a:headEnd/>
            <a:tailEnd/>
          </a:ln>
        </p:spPr>
        <p:txBody>
          <a:bodyPr lIns="95271" tIns="47636" rIns="95271" bIns="47636"/>
          <a:lstStyle/>
          <a:p>
            <a:endParaRPr lang="sv-SE"/>
          </a:p>
        </p:txBody>
      </p:sp>
      <p:sp>
        <p:nvSpPr>
          <p:cNvPr id="39968" name="Line 28"/>
          <p:cNvSpPr>
            <a:spLocks noChangeShapeType="1"/>
          </p:cNvSpPr>
          <p:nvPr/>
        </p:nvSpPr>
        <p:spPr bwMode="auto">
          <a:xfrm flipV="1">
            <a:off x="4140200" y="3068638"/>
            <a:ext cx="0" cy="1081087"/>
          </a:xfrm>
          <a:prstGeom prst="line">
            <a:avLst/>
          </a:prstGeom>
          <a:noFill/>
          <a:ln w="19050">
            <a:solidFill>
              <a:schemeClr val="accent2"/>
            </a:solidFill>
            <a:round/>
            <a:headEnd/>
            <a:tailEnd/>
          </a:ln>
        </p:spPr>
        <p:txBody>
          <a:bodyPr lIns="95271" tIns="47636" rIns="95271" bIns="47636"/>
          <a:lstStyle/>
          <a:p>
            <a:endParaRPr lang="sv-SE"/>
          </a:p>
        </p:txBody>
      </p:sp>
      <p:sp>
        <p:nvSpPr>
          <p:cNvPr id="39969" name="Oval 30"/>
          <p:cNvSpPr>
            <a:spLocks noChangeArrowheads="1"/>
          </p:cNvSpPr>
          <p:nvPr/>
        </p:nvSpPr>
        <p:spPr bwMode="auto">
          <a:xfrm>
            <a:off x="3708400" y="3316288"/>
            <a:ext cx="720725"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9970" name="Line 31"/>
          <p:cNvSpPr>
            <a:spLocks noChangeShapeType="1"/>
          </p:cNvSpPr>
          <p:nvPr/>
        </p:nvSpPr>
        <p:spPr bwMode="auto">
          <a:xfrm flipV="1">
            <a:off x="4859338" y="4149725"/>
            <a:ext cx="0" cy="1079500"/>
          </a:xfrm>
          <a:prstGeom prst="line">
            <a:avLst/>
          </a:prstGeom>
          <a:noFill/>
          <a:ln w="25400">
            <a:solidFill>
              <a:schemeClr val="tx1"/>
            </a:solidFill>
            <a:round/>
            <a:headEnd/>
            <a:tailEnd/>
          </a:ln>
        </p:spPr>
        <p:txBody>
          <a:bodyPr lIns="95271" tIns="47636" rIns="95271" bIns="47636"/>
          <a:lstStyle/>
          <a:p>
            <a:endParaRPr lang="sv-SE"/>
          </a:p>
        </p:txBody>
      </p:sp>
      <p:sp>
        <p:nvSpPr>
          <p:cNvPr id="39971" name="Line 32"/>
          <p:cNvSpPr>
            <a:spLocks noChangeShapeType="1"/>
          </p:cNvSpPr>
          <p:nvPr/>
        </p:nvSpPr>
        <p:spPr bwMode="auto">
          <a:xfrm>
            <a:off x="4714875" y="4149725"/>
            <a:ext cx="288925" cy="0"/>
          </a:xfrm>
          <a:prstGeom prst="line">
            <a:avLst/>
          </a:prstGeom>
          <a:noFill/>
          <a:ln w="25400">
            <a:solidFill>
              <a:schemeClr val="tx1"/>
            </a:solidFill>
            <a:round/>
            <a:headEnd/>
            <a:tailEnd/>
          </a:ln>
        </p:spPr>
        <p:txBody>
          <a:bodyPr lIns="95271" tIns="47636" rIns="95271" bIns="47636"/>
          <a:lstStyle/>
          <a:p>
            <a:endParaRPr lang="sv-SE"/>
          </a:p>
        </p:txBody>
      </p:sp>
      <p:sp>
        <p:nvSpPr>
          <p:cNvPr id="39972" name="Line 33"/>
          <p:cNvSpPr>
            <a:spLocks noChangeShapeType="1"/>
          </p:cNvSpPr>
          <p:nvPr/>
        </p:nvSpPr>
        <p:spPr bwMode="auto">
          <a:xfrm flipV="1">
            <a:off x="4714875" y="3068638"/>
            <a:ext cx="1588" cy="1081087"/>
          </a:xfrm>
          <a:prstGeom prst="line">
            <a:avLst/>
          </a:prstGeom>
          <a:noFill/>
          <a:ln w="19050">
            <a:solidFill>
              <a:schemeClr val="accent1"/>
            </a:solidFill>
            <a:round/>
            <a:headEnd/>
            <a:tailEnd/>
          </a:ln>
        </p:spPr>
        <p:txBody>
          <a:bodyPr lIns="95271" tIns="47636" rIns="95271" bIns="47636"/>
          <a:lstStyle/>
          <a:p>
            <a:endParaRPr lang="sv-SE"/>
          </a:p>
        </p:txBody>
      </p:sp>
      <p:sp>
        <p:nvSpPr>
          <p:cNvPr id="39973" name="Line 34"/>
          <p:cNvSpPr>
            <a:spLocks noChangeShapeType="1"/>
          </p:cNvSpPr>
          <p:nvPr/>
        </p:nvSpPr>
        <p:spPr bwMode="auto">
          <a:xfrm flipV="1">
            <a:off x="5003800" y="3068638"/>
            <a:ext cx="0" cy="1081087"/>
          </a:xfrm>
          <a:prstGeom prst="line">
            <a:avLst/>
          </a:prstGeom>
          <a:noFill/>
          <a:ln w="19050">
            <a:solidFill>
              <a:schemeClr val="accent2"/>
            </a:solidFill>
            <a:round/>
            <a:headEnd/>
            <a:tailEnd/>
          </a:ln>
        </p:spPr>
        <p:txBody>
          <a:bodyPr lIns="95271" tIns="47636" rIns="95271" bIns="47636"/>
          <a:lstStyle/>
          <a:p>
            <a:endParaRPr lang="sv-SE"/>
          </a:p>
        </p:txBody>
      </p:sp>
      <p:sp>
        <p:nvSpPr>
          <p:cNvPr id="39974" name="Oval 36"/>
          <p:cNvSpPr>
            <a:spLocks noChangeArrowheads="1"/>
          </p:cNvSpPr>
          <p:nvPr/>
        </p:nvSpPr>
        <p:spPr bwMode="auto">
          <a:xfrm>
            <a:off x="4572000" y="3319463"/>
            <a:ext cx="720725"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9975" name="Line 37"/>
          <p:cNvSpPr>
            <a:spLocks noChangeShapeType="1"/>
          </p:cNvSpPr>
          <p:nvPr/>
        </p:nvSpPr>
        <p:spPr bwMode="auto">
          <a:xfrm flipV="1">
            <a:off x="5715000" y="4149725"/>
            <a:ext cx="7938" cy="779463"/>
          </a:xfrm>
          <a:prstGeom prst="line">
            <a:avLst/>
          </a:prstGeom>
          <a:noFill/>
          <a:ln w="25400">
            <a:solidFill>
              <a:schemeClr val="tx1"/>
            </a:solidFill>
            <a:round/>
            <a:headEnd/>
            <a:tailEnd/>
          </a:ln>
        </p:spPr>
        <p:txBody>
          <a:bodyPr lIns="95271" tIns="47636" rIns="95271" bIns="47636"/>
          <a:lstStyle/>
          <a:p>
            <a:endParaRPr lang="sv-SE"/>
          </a:p>
        </p:txBody>
      </p:sp>
      <p:sp>
        <p:nvSpPr>
          <p:cNvPr id="39976" name="Line 38"/>
          <p:cNvSpPr>
            <a:spLocks noChangeShapeType="1"/>
          </p:cNvSpPr>
          <p:nvPr/>
        </p:nvSpPr>
        <p:spPr bwMode="auto">
          <a:xfrm>
            <a:off x="5578475" y="4149725"/>
            <a:ext cx="288925" cy="0"/>
          </a:xfrm>
          <a:prstGeom prst="line">
            <a:avLst/>
          </a:prstGeom>
          <a:noFill/>
          <a:ln w="25400">
            <a:solidFill>
              <a:schemeClr val="tx1"/>
            </a:solidFill>
            <a:round/>
            <a:headEnd/>
            <a:tailEnd/>
          </a:ln>
        </p:spPr>
        <p:txBody>
          <a:bodyPr lIns="95271" tIns="47636" rIns="95271" bIns="47636"/>
          <a:lstStyle/>
          <a:p>
            <a:endParaRPr lang="sv-SE"/>
          </a:p>
        </p:txBody>
      </p:sp>
      <p:sp>
        <p:nvSpPr>
          <p:cNvPr id="39977" name="Line 39"/>
          <p:cNvSpPr>
            <a:spLocks noChangeShapeType="1"/>
          </p:cNvSpPr>
          <p:nvPr/>
        </p:nvSpPr>
        <p:spPr bwMode="auto">
          <a:xfrm flipV="1">
            <a:off x="5578475" y="3068638"/>
            <a:ext cx="1588" cy="1081087"/>
          </a:xfrm>
          <a:prstGeom prst="line">
            <a:avLst/>
          </a:prstGeom>
          <a:noFill/>
          <a:ln w="19050">
            <a:solidFill>
              <a:schemeClr val="accent1"/>
            </a:solidFill>
            <a:round/>
            <a:headEnd/>
            <a:tailEnd/>
          </a:ln>
        </p:spPr>
        <p:txBody>
          <a:bodyPr lIns="95271" tIns="47636" rIns="95271" bIns="47636"/>
          <a:lstStyle/>
          <a:p>
            <a:endParaRPr lang="sv-SE"/>
          </a:p>
        </p:txBody>
      </p:sp>
      <p:sp>
        <p:nvSpPr>
          <p:cNvPr id="39978" name="Line 40"/>
          <p:cNvSpPr>
            <a:spLocks noChangeShapeType="1"/>
          </p:cNvSpPr>
          <p:nvPr/>
        </p:nvSpPr>
        <p:spPr bwMode="auto">
          <a:xfrm flipV="1">
            <a:off x="5867400" y="3068638"/>
            <a:ext cx="0" cy="1081087"/>
          </a:xfrm>
          <a:prstGeom prst="line">
            <a:avLst/>
          </a:prstGeom>
          <a:noFill/>
          <a:ln w="19050">
            <a:solidFill>
              <a:schemeClr val="accent2"/>
            </a:solidFill>
            <a:round/>
            <a:headEnd/>
            <a:tailEnd/>
          </a:ln>
        </p:spPr>
        <p:txBody>
          <a:bodyPr lIns="95271" tIns="47636" rIns="95271" bIns="47636"/>
          <a:lstStyle/>
          <a:p>
            <a:endParaRPr lang="sv-SE"/>
          </a:p>
        </p:txBody>
      </p:sp>
      <p:sp>
        <p:nvSpPr>
          <p:cNvPr id="39979" name="Oval 42"/>
          <p:cNvSpPr>
            <a:spLocks noChangeArrowheads="1"/>
          </p:cNvSpPr>
          <p:nvPr/>
        </p:nvSpPr>
        <p:spPr bwMode="auto">
          <a:xfrm>
            <a:off x="5435600" y="3316288"/>
            <a:ext cx="720725"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9980" name="Line 44"/>
          <p:cNvSpPr>
            <a:spLocks noChangeShapeType="1"/>
          </p:cNvSpPr>
          <p:nvPr/>
        </p:nvSpPr>
        <p:spPr bwMode="auto">
          <a:xfrm>
            <a:off x="5715000" y="4929188"/>
            <a:ext cx="1081088" cy="0"/>
          </a:xfrm>
          <a:prstGeom prst="line">
            <a:avLst/>
          </a:prstGeom>
          <a:noFill/>
          <a:ln w="25400">
            <a:solidFill>
              <a:schemeClr val="tx1"/>
            </a:solidFill>
            <a:round/>
            <a:headEnd/>
            <a:tailEnd/>
          </a:ln>
        </p:spPr>
        <p:txBody>
          <a:bodyPr lIns="95271" tIns="47636" rIns="95271" bIns="47636"/>
          <a:lstStyle/>
          <a:p>
            <a:endParaRPr lang="sv-SE"/>
          </a:p>
        </p:txBody>
      </p:sp>
      <p:sp>
        <p:nvSpPr>
          <p:cNvPr id="39981" name="Line 45"/>
          <p:cNvSpPr>
            <a:spLocks noChangeShapeType="1"/>
          </p:cNvSpPr>
          <p:nvPr/>
        </p:nvSpPr>
        <p:spPr bwMode="auto">
          <a:xfrm>
            <a:off x="6796088" y="4775200"/>
            <a:ext cx="0" cy="288925"/>
          </a:xfrm>
          <a:prstGeom prst="line">
            <a:avLst/>
          </a:prstGeom>
          <a:noFill/>
          <a:ln w="25400">
            <a:solidFill>
              <a:schemeClr val="tx1"/>
            </a:solidFill>
            <a:round/>
            <a:headEnd/>
            <a:tailEnd/>
          </a:ln>
        </p:spPr>
        <p:txBody>
          <a:bodyPr lIns="95271" tIns="47636" rIns="95271" bIns="47636"/>
          <a:lstStyle/>
          <a:p>
            <a:endParaRPr lang="sv-SE"/>
          </a:p>
        </p:txBody>
      </p:sp>
      <p:sp>
        <p:nvSpPr>
          <p:cNvPr id="39982" name="Line 46"/>
          <p:cNvSpPr>
            <a:spLocks noChangeShapeType="1"/>
          </p:cNvSpPr>
          <p:nvPr/>
        </p:nvSpPr>
        <p:spPr bwMode="auto">
          <a:xfrm>
            <a:off x="6796088" y="4775200"/>
            <a:ext cx="576262" cy="0"/>
          </a:xfrm>
          <a:prstGeom prst="line">
            <a:avLst/>
          </a:prstGeom>
          <a:noFill/>
          <a:ln w="25400">
            <a:solidFill>
              <a:schemeClr val="tx1"/>
            </a:solidFill>
            <a:round/>
            <a:headEnd/>
            <a:tailEnd/>
          </a:ln>
        </p:spPr>
        <p:txBody>
          <a:bodyPr lIns="95271" tIns="47636" rIns="95271" bIns="47636"/>
          <a:lstStyle/>
          <a:p>
            <a:endParaRPr lang="sv-SE"/>
          </a:p>
        </p:txBody>
      </p:sp>
      <p:sp>
        <p:nvSpPr>
          <p:cNvPr id="39983" name="Line 47"/>
          <p:cNvSpPr>
            <a:spLocks noChangeShapeType="1"/>
          </p:cNvSpPr>
          <p:nvPr/>
        </p:nvSpPr>
        <p:spPr bwMode="auto">
          <a:xfrm>
            <a:off x="6796088" y="5064125"/>
            <a:ext cx="576262" cy="0"/>
          </a:xfrm>
          <a:prstGeom prst="line">
            <a:avLst/>
          </a:prstGeom>
          <a:noFill/>
          <a:ln w="25400">
            <a:solidFill>
              <a:schemeClr val="tx1"/>
            </a:solidFill>
            <a:round/>
            <a:headEnd/>
            <a:tailEnd/>
          </a:ln>
        </p:spPr>
        <p:txBody>
          <a:bodyPr lIns="95271" tIns="47636" rIns="95271" bIns="47636"/>
          <a:lstStyle/>
          <a:p>
            <a:endParaRPr lang="sv-SE"/>
          </a:p>
        </p:txBody>
      </p:sp>
      <p:sp>
        <p:nvSpPr>
          <p:cNvPr id="39984" name="Line 48"/>
          <p:cNvSpPr>
            <a:spLocks noChangeShapeType="1"/>
          </p:cNvSpPr>
          <p:nvPr/>
        </p:nvSpPr>
        <p:spPr bwMode="auto">
          <a:xfrm>
            <a:off x="2987675" y="1916113"/>
            <a:ext cx="0" cy="576262"/>
          </a:xfrm>
          <a:prstGeom prst="line">
            <a:avLst/>
          </a:prstGeom>
          <a:noFill/>
          <a:ln w="19050">
            <a:solidFill>
              <a:schemeClr val="accent1"/>
            </a:solidFill>
            <a:round/>
            <a:headEnd type="oval" w="med" len="med"/>
            <a:tailEnd/>
          </a:ln>
        </p:spPr>
        <p:txBody>
          <a:bodyPr lIns="95271" tIns="47636" rIns="95271" bIns="47636"/>
          <a:lstStyle/>
          <a:p>
            <a:endParaRPr lang="sv-SE"/>
          </a:p>
        </p:txBody>
      </p:sp>
      <p:sp>
        <p:nvSpPr>
          <p:cNvPr id="39985" name="Line 49"/>
          <p:cNvSpPr>
            <a:spLocks noChangeShapeType="1"/>
          </p:cNvSpPr>
          <p:nvPr/>
        </p:nvSpPr>
        <p:spPr bwMode="auto">
          <a:xfrm>
            <a:off x="3275013" y="2060575"/>
            <a:ext cx="0" cy="431800"/>
          </a:xfrm>
          <a:prstGeom prst="line">
            <a:avLst/>
          </a:prstGeom>
          <a:noFill/>
          <a:ln w="19050">
            <a:solidFill>
              <a:schemeClr val="accent2"/>
            </a:solidFill>
            <a:round/>
            <a:headEnd type="oval" w="med" len="med"/>
            <a:tailEnd/>
          </a:ln>
        </p:spPr>
        <p:txBody>
          <a:bodyPr lIns="95271" tIns="47636" rIns="95271" bIns="47636"/>
          <a:lstStyle/>
          <a:p>
            <a:endParaRPr lang="sv-SE"/>
          </a:p>
        </p:txBody>
      </p:sp>
      <p:sp>
        <p:nvSpPr>
          <p:cNvPr id="39986" name="Line 50"/>
          <p:cNvSpPr>
            <a:spLocks noChangeShapeType="1"/>
          </p:cNvSpPr>
          <p:nvPr/>
        </p:nvSpPr>
        <p:spPr bwMode="auto">
          <a:xfrm>
            <a:off x="3851275" y="1916113"/>
            <a:ext cx="1588" cy="576262"/>
          </a:xfrm>
          <a:prstGeom prst="line">
            <a:avLst/>
          </a:prstGeom>
          <a:noFill/>
          <a:ln w="19050">
            <a:solidFill>
              <a:schemeClr val="accent1"/>
            </a:solidFill>
            <a:round/>
            <a:headEnd type="oval" w="med" len="med"/>
            <a:tailEnd/>
          </a:ln>
        </p:spPr>
        <p:txBody>
          <a:bodyPr lIns="95271" tIns="47636" rIns="95271" bIns="47636"/>
          <a:lstStyle/>
          <a:p>
            <a:endParaRPr lang="sv-SE"/>
          </a:p>
        </p:txBody>
      </p:sp>
      <p:sp>
        <p:nvSpPr>
          <p:cNvPr id="39987" name="Line 51"/>
          <p:cNvSpPr>
            <a:spLocks noChangeShapeType="1"/>
          </p:cNvSpPr>
          <p:nvPr/>
        </p:nvSpPr>
        <p:spPr bwMode="auto">
          <a:xfrm>
            <a:off x="4140200" y="2060575"/>
            <a:ext cx="0" cy="431800"/>
          </a:xfrm>
          <a:prstGeom prst="line">
            <a:avLst/>
          </a:prstGeom>
          <a:noFill/>
          <a:ln w="19050">
            <a:solidFill>
              <a:schemeClr val="accent2"/>
            </a:solidFill>
            <a:round/>
            <a:headEnd type="oval" w="med" len="med"/>
            <a:tailEnd/>
          </a:ln>
        </p:spPr>
        <p:txBody>
          <a:bodyPr lIns="95271" tIns="47636" rIns="95271" bIns="47636"/>
          <a:lstStyle/>
          <a:p>
            <a:endParaRPr lang="sv-SE"/>
          </a:p>
        </p:txBody>
      </p:sp>
      <p:sp>
        <p:nvSpPr>
          <p:cNvPr id="39988" name="Line 52"/>
          <p:cNvSpPr>
            <a:spLocks noChangeShapeType="1"/>
          </p:cNvSpPr>
          <p:nvPr/>
        </p:nvSpPr>
        <p:spPr bwMode="auto">
          <a:xfrm>
            <a:off x="4716463" y="1916113"/>
            <a:ext cx="0" cy="576262"/>
          </a:xfrm>
          <a:prstGeom prst="line">
            <a:avLst/>
          </a:prstGeom>
          <a:noFill/>
          <a:ln w="19050">
            <a:solidFill>
              <a:schemeClr val="accent1"/>
            </a:solidFill>
            <a:round/>
            <a:headEnd type="oval" w="med" len="med"/>
            <a:tailEnd/>
          </a:ln>
        </p:spPr>
        <p:txBody>
          <a:bodyPr lIns="95271" tIns="47636" rIns="95271" bIns="47636"/>
          <a:lstStyle/>
          <a:p>
            <a:endParaRPr lang="sv-SE"/>
          </a:p>
        </p:txBody>
      </p:sp>
      <p:sp>
        <p:nvSpPr>
          <p:cNvPr id="39989" name="Line 53"/>
          <p:cNvSpPr>
            <a:spLocks noChangeShapeType="1"/>
          </p:cNvSpPr>
          <p:nvPr/>
        </p:nvSpPr>
        <p:spPr bwMode="auto">
          <a:xfrm>
            <a:off x="5003800" y="2060575"/>
            <a:ext cx="0" cy="431800"/>
          </a:xfrm>
          <a:prstGeom prst="line">
            <a:avLst/>
          </a:prstGeom>
          <a:noFill/>
          <a:ln w="19050">
            <a:solidFill>
              <a:schemeClr val="accent2"/>
            </a:solidFill>
            <a:round/>
            <a:headEnd type="oval" w="med" len="med"/>
            <a:tailEnd/>
          </a:ln>
        </p:spPr>
        <p:txBody>
          <a:bodyPr lIns="95271" tIns="47636" rIns="95271" bIns="47636"/>
          <a:lstStyle/>
          <a:p>
            <a:endParaRPr lang="sv-SE"/>
          </a:p>
        </p:txBody>
      </p:sp>
      <p:sp>
        <p:nvSpPr>
          <p:cNvPr id="39990" name="Line 54"/>
          <p:cNvSpPr>
            <a:spLocks noChangeShapeType="1"/>
          </p:cNvSpPr>
          <p:nvPr/>
        </p:nvSpPr>
        <p:spPr bwMode="auto">
          <a:xfrm>
            <a:off x="5580063" y="1916113"/>
            <a:ext cx="0" cy="576262"/>
          </a:xfrm>
          <a:prstGeom prst="line">
            <a:avLst/>
          </a:prstGeom>
          <a:noFill/>
          <a:ln w="19050">
            <a:solidFill>
              <a:schemeClr val="accent1"/>
            </a:solidFill>
            <a:round/>
            <a:headEnd type="oval" w="med" len="med"/>
            <a:tailEnd/>
          </a:ln>
        </p:spPr>
        <p:txBody>
          <a:bodyPr lIns="95271" tIns="47636" rIns="95271" bIns="47636"/>
          <a:lstStyle/>
          <a:p>
            <a:endParaRPr lang="sv-SE"/>
          </a:p>
        </p:txBody>
      </p:sp>
      <p:sp>
        <p:nvSpPr>
          <p:cNvPr id="39991" name="Line 55"/>
          <p:cNvSpPr>
            <a:spLocks noChangeShapeType="1"/>
          </p:cNvSpPr>
          <p:nvPr/>
        </p:nvSpPr>
        <p:spPr bwMode="auto">
          <a:xfrm>
            <a:off x="5867400" y="2060575"/>
            <a:ext cx="0" cy="431800"/>
          </a:xfrm>
          <a:prstGeom prst="line">
            <a:avLst/>
          </a:prstGeom>
          <a:noFill/>
          <a:ln w="19050">
            <a:solidFill>
              <a:schemeClr val="accent2"/>
            </a:solidFill>
            <a:round/>
            <a:headEnd type="oval" w="med" len="med"/>
            <a:tailEnd/>
          </a:ln>
        </p:spPr>
        <p:txBody>
          <a:bodyPr lIns="95271" tIns="47636" rIns="95271" bIns="47636"/>
          <a:lstStyle/>
          <a:p>
            <a:endParaRPr lang="sv-SE"/>
          </a:p>
        </p:txBody>
      </p:sp>
      <p:sp>
        <p:nvSpPr>
          <p:cNvPr id="39992" name="Line 56"/>
          <p:cNvSpPr>
            <a:spLocks noChangeShapeType="1"/>
          </p:cNvSpPr>
          <p:nvPr/>
        </p:nvSpPr>
        <p:spPr bwMode="auto">
          <a:xfrm>
            <a:off x="3275013" y="2060575"/>
            <a:ext cx="2592387" cy="0"/>
          </a:xfrm>
          <a:prstGeom prst="line">
            <a:avLst/>
          </a:prstGeom>
          <a:noFill/>
          <a:ln w="19050">
            <a:solidFill>
              <a:schemeClr val="accent2"/>
            </a:solidFill>
            <a:round/>
            <a:headEnd/>
            <a:tailEnd/>
          </a:ln>
        </p:spPr>
        <p:txBody>
          <a:bodyPr lIns="95271" tIns="47636" rIns="95271" bIns="47636"/>
          <a:lstStyle/>
          <a:p>
            <a:endParaRPr lang="sv-SE"/>
          </a:p>
        </p:txBody>
      </p:sp>
      <p:sp>
        <p:nvSpPr>
          <p:cNvPr id="39993" name="Line 57"/>
          <p:cNvSpPr>
            <a:spLocks noChangeShapeType="1"/>
          </p:cNvSpPr>
          <p:nvPr/>
        </p:nvSpPr>
        <p:spPr bwMode="auto">
          <a:xfrm>
            <a:off x="2987675" y="1916113"/>
            <a:ext cx="2592388" cy="0"/>
          </a:xfrm>
          <a:prstGeom prst="line">
            <a:avLst/>
          </a:prstGeom>
          <a:noFill/>
          <a:ln w="19050">
            <a:solidFill>
              <a:schemeClr val="accent1"/>
            </a:solidFill>
            <a:round/>
            <a:headEnd/>
            <a:tailEnd/>
          </a:ln>
        </p:spPr>
        <p:txBody>
          <a:bodyPr lIns="95271" tIns="47636" rIns="95271" bIns="47636"/>
          <a:lstStyle/>
          <a:p>
            <a:endParaRPr lang="sv-SE"/>
          </a:p>
        </p:txBody>
      </p:sp>
      <p:sp>
        <p:nvSpPr>
          <p:cNvPr id="39994" name="Oval 58"/>
          <p:cNvSpPr>
            <a:spLocks noChangeArrowheads="1"/>
          </p:cNvSpPr>
          <p:nvPr/>
        </p:nvSpPr>
        <p:spPr bwMode="auto">
          <a:xfrm rot="5400000">
            <a:off x="6615906" y="4812507"/>
            <a:ext cx="792163" cy="215900"/>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39995" name="Freeform 59"/>
          <p:cNvSpPr>
            <a:spLocks/>
          </p:cNvSpPr>
          <p:nvPr/>
        </p:nvSpPr>
        <p:spPr bwMode="auto">
          <a:xfrm>
            <a:off x="7011988" y="5268913"/>
            <a:ext cx="504825" cy="371475"/>
          </a:xfrm>
          <a:custGeom>
            <a:avLst/>
            <a:gdLst>
              <a:gd name="T0" fmla="*/ 0 w 318"/>
              <a:gd name="T1" fmla="*/ 100578750 h 98"/>
              <a:gd name="T2" fmla="*/ 342741218 w 318"/>
              <a:gd name="T3" fmla="*/ 100578750 h 98"/>
              <a:gd name="T4" fmla="*/ 456147511 w 318"/>
              <a:gd name="T5" fmla="*/ 747153737 h 98"/>
              <a:gd name="T6" fmla="*/ 572074654 w 318"/>
              <a:gd name="T7" fmla="*/ 1408098766 h 98"/>
              <a:gd name="T8" fmla="*/ 801409578 w 318"/>
              <a:gd name="T9" fmla="*/ 747153737 h 98"/>
              <a:gd name="T10" fmla="*/ 0 60000 65536"/>
              <a:gd name="T11" fmla="*/ 0 60000 65536"/>
              <a:gd name="T12" fmla="*/ 0 60000 65536"/>
              <a:gd name="T13" fmla="*/ 0 60000 65536"/>
              <a:gd name="T14" fmla="*/ 0 60000 65536"/>
              <a:gd name="T15" fmla="*/ 0 w 318"/>
              <a:gd name="T16" fmla="*/ 0 h 98"/>
              <a:gd name="T17" fmla="*/ 318 w 318"/>
              <a:gd name="T18" fmla="*/ 98 h 98"/>
            </a:gdLst>
            <a:ahLst/>
            <a:cxnLst>
              <a:cxn ang="T10">
                <a:pos x="T0" y="T1"/>
              </a:cxn>
              <a:cxn ang="T11">
                <a:pos x="T2" y="T3"/>
              </a:cxn>
              <a:cxn ang="T12">
                <a:pos x="T4" y="T5"/>
              </a:cxn>
              <a:cxn ang="T13">
                <a:pos x="T6" y="T7"/>
              </a:cxn>
              <a:cxn ang="T14">
                <a:pos x="T8" y="T9"/>
              </a:cxn>
            </a:cxnLst>
            <a:rect l="T15" t="T16" r="T17" b="T18"/>
            <a:pathLst>
              <a:path w="318" h="98">
                <a:moveTo>
                  <a:pt x="0" y="7"/>
                </a:moveTo>
                <a:cubicBezTo>
                  <a:pt x="53" y="3"/>
                  <a:pt x="106" y="0"/>
                  <a:pt x="136" y="7"/>
                </a:cubicBezTo>
                <a:cubicBezTo>
                  <a:pt x="166" y="14"/>
                  <a:pt x="166" y="37"/>
                  <a:pt x="181" y="52"/>
                </a:cubicBezTo>
                <a:cubicBezTo>
                  <a:pt x="196" y="67"/>
                  <a:pt x="204" y="98"/>
                  <a:pt x="227" y="98"/>
                </a:cubicBezTo>
                <a:cubicBezTo>
                  <a:pt x="250" y="98"/>
                  <a:pt x="295" y="52"/>
                  <a:pt x="318" y="52"/>
                </a:cubicBezTo>
              </a:path>
            </a:pathLst>
          </a:custGeom>
          <a:noFill/>
          <a:ln w="25400" cap="flat" cmpd="sng">
            <a:solidFill>
              <a:schemeClr val="tx1"/>
            </a:solidFill>
            <a:prstDash val="solid"/>
            <a:round/>
            <a:headEnd type="none" w="med" len="med"/>
            <a:tailEnd type="none" w="med" len="med"/>
          </a:ln>
        </p:spPr>
        <p:txBody>
          <a:bodyPr lIns="95271" tIns="47636" rIns="95271" bIns="47636"/>
          <a:lstStyle/>
          <a:p>
            <a:endParaRPr lang="sv-SE"/>
          </a:p>
        </p:txBody>
      </p:sp>
      <p:sp>
        <p:nvSpPr>
          <p:cNvPr id="39996" name="Text Box 60"/>
          <p:cNvSpPr txBox="1">
            <a:spLocks noChangeArrowheads="1"/>
          </p:cNvSpPr>
          <p:nvPr/>
        </p:nvSpPr>
        <p:spPr bwMode="auto">
          <a:xfrm>
            <a:off x="3275013" y="1125538"/>
            <a:ext cx="2617787" cy="460375"/>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Field Junction Box</a:t>
            </a:r>
            <a:endParaRPr lang="sv-SE">
              <a:solidFill>
                <a:schemeClr val="tx1"/>
              </a:solidFill>
              <a:latin typeface="Tahoma" pitchFamily="34" charset="0"/>
            </a:endParaRPr>
          </a:p>
        </p:txBody>
      </p:sp>
      <p:sp>
        <p:nvSpPr>
          <p:cNvPr id="39997" name="Text Box 61"/>
          <p:cNvSpPr txBox="1">
            <a:spLocks noChangeArrowheads="1"/>
          </p:cNvSpPr>
          <p:nvPr/>
        </p:nvSpPr>
        <p:spPr bwMode="auto">
          <a:xfrm>
            <a:off x="3636963" y="5222875"/>
            <a:ext cx="1649412" cy="369888"/>
          </a:xfrm>
          <a:prstGeom prst="rect">
            <a:avLst/>
          </a:prstGeom>
          <a:noFill/>
          <a:ln w="25400">
            <a:noFill/>
            <a:miter lim="800000"/>
            <a:headEnd/>
            <a:tailEnd/>
          </a:ln>
        </p:spPr>
        <p:txBody>
          <a:bodyPr wrap="none" lIns="95271" tIns="47636" rIns="95271" bIns="47636">
            <a:spAutoFit/>
          </a:bodyPr>
          <a:lstStyle/>
          <a:p>
            <a:r>
              <a:rPr lang="en-GB" sz="1800">
                <a:solidFill>
                  <a:schemeClr val="tx1"/>
                </a:solidFill>
                <a:latin typeface="Tahoma" pitchFamily="34" charset="0"/>
              </a:rPr>
              <a:t>To other RTGs</a:t>
            </a:r>
            <a:endParaRPr lang="sv-SE" sz="1800">
              <a:solidFill>
                <a:schemeClr val="tx1"/>
              </a:solidFill>
              <a:latin typeface="Tahoma" pitchFamily="34" charset="0"/>
            </a:endParaRPr>
          </a:p>
        </p:txBody>
      </p:sp>
      <p:sp>
        <p:nvSpPr>
          <p:cNvPr id="39998" name="Text Box 62"/>
          <p:cNvSpPr txBox="1">
            <a:spLocks noChangeArrowheads="1"/>
          </p:cNvSpPr>
          <p:nvPr/>
        </p:nvSpPr>
        <p:spPr bwMode="auto">
          <a:xfrm>
            <a:off x="6697663" y="2179638"/>
            <a:ext cx="2306637" cy="1619250"/>
          </a:xfrm>
          <a:prstGeom prst="rect">
            <a:avLst/>
          </a:prstGeom>
          <a:solidFill>
            <a:srgbClr val="FFFF99"/>
          </a:solidFill>
          <a:ln w="25400">
            <a:noFill/>
            <a:miter lim="800000"/>
            <a:headEnd/>
            <a:tailEnd/>
          </a:ln>
        </p:spPr>
        <p:txBody>
          <a:bodyPr wrap="none" lIns="95271" tIns="47636" rIns="95271" bIns="47636">
            <a:spAutoFit/>
          </a:bodyPr>
          <a:lstStyle/>
          <a:p>
            <a:r>
              <a:rPr lang="en-GB" sz="2000">
                <a:solidFill>
                  <a:schemeClr val="tx1"/>
                </a:solidFill>
                <a:latin typeface="Tahoma" pitchFamily="34" charset="0"/>
              </a:rPr>
              <a:t>Shields in JBs and</a:t>
            </a:r>
          </a:p>
          <a:p>
            <a:r>
              <a:rPr lang="en-GB" sz="2000">
                <a:solidFill>
                  <a:schemeClr val="tx1"/>
                </a:solidFill>
                <a:latin typeface="Tahoma" pitchFamily="34" charset="0"/>
              </a:rPr>
              <a:t>field equipment </a:t>
            </a:r>
          </a:p>
          <a:p>
            <a:r>
              <a:rPr lang="en-GB" sz="2000">
                <a:solidFill>
                  <a:schemeClr val="tx1"/>
                </a:solidFill>
                <a:latin typeface="Tahoma" pitchFamily="34" charset="0"/>
              </a:rPr>
              <a:t>should </a:t>
            </a:r>
            <a:r>
              <a:rPr lang="en-GB" sz="2000" u="sng">
                <a:solidFill>
                  <a:schemeClr val="tx1"/>
                </a:solidFill>
                <a:latin typeface="Tahoma" pitchFamily="34" charset="0"/>
              </a:rPr>
              <a:t>NOT</a:t>
            </a:r>
          </a:p>
          <a:p>
            <a:r>
              <a:rPr lang="en-GB" sz="2000">
                <a:solidFill>
                  <a:schemeClr val="tx1"/>
                </a:solidFill>
                <a:latin typeface="Tahoma" pitchFamily="34" charset="0"/>
              </a:rPr>
              <a:t>be grounded, </a:t>
            </a:r>
          </a:p>
          <a:p>
            <a:r>
              <a:rPr lang="en-GB" sz="2000">
                <a:solidFill>
                  <a:schemeClr val="tx1"/>
                </a:solidFill>
                <a:latin typeface="Tahoma" pitchFamily="34" charset="0"/>
              </a:rPr>
              <a:t>connected to earth</a:t>
            </a:r>
            <a:endParaRPr lang="sv-SE" sz="2000">
              <a:solidFill>
                <a:schemeClr val="tx1"/>
              </a:solidFill>
              <a:latin typeface="Tahoma" pitchFamily="34" charset="0"/>
            </a:endParaRPr>
          </a:p>
        </p:txBody>
      </p:sp>
      <p:grpSp>
        <p:nvGrpSpPr>
          <p:cNvPr id="39999" name="Group 63"/>
          <p:cNvGrpSpPr>
            <a:grpSpLocks/>
          </p:cNvGrpSpPr>
          <p:nvPr/>
        </p:nvGrpSpPr>
        <p:grpSpPr bwMode="auto">
          <a:xfrm>
            <a:off x="725488" y="2724150"/>
            <a:ext cx="936625" cy="2520950"/>
            <a:chOff x="340" y="1706"/>
            <a:chExt cx="590" cy="1588"/>
          </a:xfrm>
        </p:grpSpPr>
        <p:sp>
          <p:nvSpPr>
            <p:cNvPr id="40009" name="Line 64"/>
            <p:cNvSpPr>
              <a:spLocks noChangeShapeType="1"/>
            </p:cNvSpPr>
            <p:nvPr/>
          </p:nvSpPr>
          <p:spPr bwMode="auto">
            <a:xfrm>
              <a:off x="476" y="1706"/>
              <a:ext cx="0" cy="454"/>
            </a:xfrm>
            <a:prstGeom prst="line">
              <a:avLst/>
            </a:prstGeom>
            <a:noFill/>
            <a:ln w="25400">
              <a:solidFill>
                <a:schemeClr val="tx1"/>
              </a:solidFill>
              <a:round/>
              <a:headEnd/>
              <a:tailEnd/>
            </a:ln>
          </p:spPr>
          <p:txBody>
            <a:bodyPr lIns="95271" tIns="47636" rIns="95271" bIns="47636"/>
            <a:lstStyle/>
            <a:p>
              <a:endParaRPr lang="sv-SE"/>
            </a:p>
          </p:txBody>
        </p:sp>
        <p:sp>
          <p:nvSpPr>
            <p:cNvPr id="40010" name="Line 65"/>
            <p:cNvSpPr>
              <a:spLocks noChangeShapeType="1"/>
            </p:cNvSpPr>
            <p:nvPr/>
          </p:nvSpPr>
          <p:spPr bwMode="auto">
            <a:xfrm>
              <a:off x="657" y="1706"/>
              <a:ext cx="0" cy="454"/>
            </a:xfrm>
            <a:prstGeom prst="line">
              <a:avLst/>
            </a:prstGeom>
            <a:noFill/>
            <a:ln w="25400">
              <a:solidFill>
                <a:schemeClr val="tx1"/>
              </a:solidFill>
              <a:round/>
              <a:headEnd/>
              <a:tailEnd/>
            </a:ln>
          </p:spPr>
          <p:txBody>
            <a:bodyPr lIns="95271" tIns="47636" rIns="95271" bIns="47636"/>
            <a:lstStyle/>
            <a:p>
              <a:endParaRPr lang="sv-SE"/>
            </a:p>
          </p:txBody>
        </p:sp>
        <p:sp>
          <p:nvSpPr>
            <p:cNvPr id="40011" name="Line 66"/>
            <p:cNvSpPr>
              <a:spLocks noChangeShapeType="1"/>
            </p:cNvSpPr>
            <p:nvPr/>
          </p:nvSpPr>
          <p:spPr bwMode="auto">
            <a:xfrm>
              <a:off x="839" y="1706"/>
              <a:ext cx="0" cy="227"/>
            </a:xfrm>
            <a:prstGeom prst="line">
              <a:avLst/>
            </a:prstGeom>
            <a:noFill/>
            <a:ln w="25400">
              <a:solidFill>
                <a:schemeClr val="tx1"/>
              </a:solidFill>
              <a:round/>
              <a:headEnd/>
              <a:tailEnd/>
            </a:ln>
          </p:spPr>
          <p:txBody>
            <a:bodyPr lIns="95271" tIns="47636" rIns="95271" bIns="47636"/>
            <a:lstStyle/>
            <a:p>
              <a:endParaRPr lang="sv-SE"/>
            </a:p>
          </p:txBody>
        </p:sp>
        <p:sp>
          <p:nvSpPr>
            <p:cNvPr id="40012" name="Oval 67"/>
            <p:cNvSpPr>
              <a:spLocks noChangeArrowheads="1"/>
            </p:cNvSpPr>
            <p:nvPr/>
          </p:nvSpPr>
          <p:spPr bwMode="auto">
            <a:xfrm>
              <a:off x="340" y="1888"/>
              <a:ext cx="499" cy="136"/>
            </a:xfrm>
            <a:prstGeom prst="ellipse">
              <a:avLst/>
            </a:prstGeom>
            <a:noFill/>
            <a:ln w="25400">
              <a:solidFill>
                <a:schemeClr val="tx1"/>
              </a:solidFill>
              <a:round/>
              <a:headEnd/>
              <a:tailEnd/>
            </a:ln>
          </p:spPr>
          <p:txBody>
            <a:bodyPr wrap="none" lIns="95271" tIns="47636" rIns="95271" bIns="47636" anchor="ctr"/>
            <a:lstStyle/>
            <a:p>
              <a:endParaRPr lang="sv-SE"/>
            </a:p>
          </p:txBody>
        </p:sp>
        <p:sp>
          <p:nvSpPr>
            <p:cNvPr id="40013" name="Line 68"/>
            <p:cNvSpPr>
              <a:spLocks noChangeShapeType="1"/>
            </p:cNvSpPr>
            <p:nvPr/>
          </p:nvSpPr>
          <p:spPr bwMode="auto">
            <a:xfrm>
              <a:off x="476" y="2614"/>
              <a:ext cx="181" cy="0"/>
            </a:xfrm>
            <a:prstGeom prst="line">
              <a:avLst/>
            </a:prstGeom>
            <a:noFill/>
            <a:ln w="25400">
              <a:solidFill>
                <a:schemeClr val="tx1"/>
              </a:solidFill>
              <a:round/>
              <a:headEnd/>
              <a:tailEnd/>
            </a:ln>
          </p:spPr>
          <p:txBody>
            <a:bodyPr lIns="95271" tIns="47636" rIns="95271" bIns="47636"/>
            <a:lstStyle/>
            <a:p>
              <a:endParaRPr lang="sv-SE"/>
            </a:p>
          </p:txBody>
        </p:sp>
        <p:sp>
          <p:nvSpPr>
            <p:cNvPr id="40014" name="Line 69"/>
            <p:cNvSpPr>
              <a:spLocks noChangeShapeType="1"/>
            </p:cNvSpPr>
            <p:nvPr/>
          </p:nvSpPr>
          <p:spPr bwMode="auto">
            <a:xfrm>
              <a:off x="566" y="2614"/>
              <a:ext cx="0" cy="680"/>
            </a:xfrm>
            <a:prstGeom prst="line">
              <a:avLst/>
            </a:prstGeom>
            <a:noFill/>
            <a:ln w="25400">
              <a:solidFill>
                <a:schemeClr val="tx1"/>
              </a:solidFill>
              <a:round/>
              <a:headEnd/>
              <a:tailEnd/>
            </a:ln>
          </p:spPr>
          <p:txBody>
            <a:bodyPr lIns="95271" tIns="47636" rIns="95271" bIns="47636"/>
            <a:lstStyle/>
            <a:p>
              <a:endParaRPr lang="sv-SE"/>
            </a:p>
          </p:txBody>
        </p:sp>
        <p:sp>
          <p:nvSpPr>
            <p:cNvPr id="40015" name="Line 70"/>
            <p:cNvSpPr>
              <a:spLocks noChangeShapeType="1"/>
            </p:cNvSpPr>
            <p:nvPr/>
          </p:nvSpPr>
          <p:spPr bwMode="auto">
            <a:xfrm>
              <a:off x="476" y="2160"/>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40016" name="Line 71"/>
            <p:cNvSpPr>
              <a:spLocks noChangeShapeType="1"/>
            </p:cNvSpPr>
            <p:nvPr/>
          </p:nvSpPr>
          <p:spPr bwMode="auto">
            <a:xfrm flipH="1">
              <a:off x="476" y="2296"/>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40017" name="Line 72"/>
            <p:cNvSpPr>
              <a:spLocks noChangeShapeType="1"/>
            </p:cNvSpPr>
            <p:nvPr/>
          </p:nvSpPr>
          <p:spPr bwMode="auto">
            <a:xfrm>
              <a:off x="476" y="2432"/>
              <a:ext cx="0" cy="182"/>
            </a:xfrm>
            <a:prstGeom prst="line">
              <a:avLst/>
            </a:prstGeom>
            <a:noFill/>
            <a:ln w="25400">
              <a:solidFill>
                <a:schemeClr val="tx1"/>
              </a:solidFill>
              <a:round/>
              <a:headEnd/>
              <a:tailEnd/>
            </a:ln>
          </p:spPr>
          <p:txBody>
            <a:bodyPr lIns="95271" tIns="47636" rIns="95271" bIns="47636"/>
            <a:lstStyle/>
            <a:p>
              <a:endParaRPr lang="sv-SE"/>
            </a:p>
          </p:txBody>
        </p:sp>
        <p:sp>
          <p:nvSpPr>
            <p:cNvPr id="40018" name="Line 73"/>
            <p:cNvSpPr>
              <a:spLocks noChangeShapeType="1"/>
            </p:cNvSpPr>
            <p:nvPr/>
          </p:nvSpPr>
          <p:spPr bwMode="auto">
            <a:xfrm flipV="1">
              <a:off x="657" y="2432"/>
              <a:ext cx="0" cy="182"/>
            </a:xfrm>
            <a:prstGeom prst="line">
              <a:avLst/>
            </a:prstGeom>
            <a:noFill/>
            <a:ln w="25400">
              <a:solidFill>
                <a:schemeClr val="tx1"/>
              </a:solidFill>
              <a:round/>
              <a:headEnd/>
              <a:tailEnd/>
            </a:ln>
          </p:spPr>
          <p:txBody>
            <a:bodyPr lIns="95271" tIns="47636" rIns="95271" bIns="47636"/>
            <a:lstStyle/>
            <a:p>
              <a:endParaRPr lang="sv-SE"/>
            </a:p>
          </p:txBody>
        </p:sp>
        <p:sp>
          <p:nvSpPr>
            <p:cNvPr id="40019" name="Line 74"/>
            <p:cNvSpPr>
              <a:spLocks noChangeShapeType="1"/>
            </p:cNvSpPr>
            <p:nvPr/>
          </p:nvSpPr>
          <p:spPr bwMode="auto">
            <a:xfrm flipH="1" flipV="1">
              <a:off x="476" y="2296"/>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40020" name="Line 75"/>
            <p:cNvSpPr>
              <a:spLocks noChangeShapeType="1"/>
            </p:cNvSpPr>
            <p:nvPr/>
          </p:nvSpPr>
          <p:spPr bwMode="auto">
            <a:xfrm flipV="1">
              <a:off x="476" y="2160"/>
              <a:ext cx="181" cy="136"/>
            </a:xfrm>
            <a:prstGeom prst="line">
              <a:avLst/>
            </a:prstGeom>
            <a:noFill/>
            <a:ln w="25400">
              <a:solidFill>
                <a:schemeClr val="tx1"/>
              </a:solidFill>
              <a:round/>
              <a:headEnd/>
              <a:tailEnd/>
            </a:ln>
          </p:spPr>
          <p:txBody>
            <a:bodyPr lIns="95271" tIns="47636" rIns="95271" bIns="47636"/>
            <a:lstStyle/>
            <a:p>
              <a:endParaRPr lang="sv-SE"/>
            </a:p>
          </p:txBody>
        </p:sp>
        <p:sp>
          <p:nvSpPr>
            <p:cNvPr id="40021" name="Line 76"/>
            <p:cNvSpPr>
              <a:spLocks noChangeShapeType="1"/>
            </p:cNvSpPr>
            <p:nvPr/>
          </p:nvSpPr>
          <p:spPr bwMode="auto">
            <a:xfrm>
              <a:off x="748" y="1797"/>
              <a:ext cx="182" cy="0"/>
            </a:xfrm>
            <a:prstGeom prst="line">
              <a:avLst/>
            </a:prstGeom>
            <a:noFill/>
            <a:ln w="25400">
              <a:solidFill>
                <a:schemeClr val="tx1"/>
              </a:solidFill>
              <a:round/>
              <a:headEnd/>
              <a:tailEnd/>
            </a:ln>
          </p:spPr>
          <p:txBody>
            <a:bodyPr lIns="95271" tIns="47636" rIns="95271" bIns="47636"/>
            <a:lstStyle/>
            <a:p>
              <a:endParaRPr lang="sv-SE"/>
            </a:p>
          </p:txBody>
        </p:sp>
        <p:sp>
          <p:nvSpPr>
            <p:cNvPr id="40022" name="Line 77"/>
            <p:cNvSpPr>
              <a:spLocks noChangeShapeType="1"/>
            </p:cNvSpPr>
            <p:nvPr/>
          </p:nvSpPr>
          <p:spPr bwMode="auto">
            <a:xfrm>
              <a:off x="793" y="1752"/>
              <a:ext cx="91" cy="0"/>
            </a:xfrm>
            <a:prstGeom prst="line">
              <a:avLst/>
            </a:prstGeom>
            <a:noFill/>
            <a:ln w="25400">
              <a:solidFill>
                <a:schemeClr val="tx1"/>
              </a:solidFill>
              <a:round/>
              <a:headEnd/>
              <a:tailEnd/>
            </a:ln>
          </p:spPr>
          <p:txBody>
            <a:bodyPr lIns="95271" tIns="47636" rIns="95271" bIns="47636"/>
            <a:lstStyle/>
            <a:p>
              <a:endParaRPr lang="sv-SE"/>
            </a:p>
          </p:txBody>
        </p:sp>
      </p:grpSp>
      <p:sp>
        <p:nvSpPr>
          <p:cNvPr id="40000" name="Text Box 78"/>
          <p:cNvSpPr txBox="1">
            <a:spLocks noChangeArrowheads="1"/>
          </p:cNvSpPr>
          <p:nvPr/>
        </p:nvSpPr>
        <p:spPr bwMode="auto">
          <a:xfrm>
            <a:off x="5857875" y="5429250"/>
            <a:ext cx="1373188" cy="711200"/>
          </a:xfrm>
          <a:prstGeom prst="rect">
            <a:avLst/>
          </a:prstGeom>
          <a:solidFill>
            <a:srgbClr val="FFCC99"/>
          </a:solidFill>
          <a:ln w="25400">
            <a:noFill/>
            <a:miter lim="800000"/>
            <a:headEnd/>
            <a:tailEnd/>
          </a:ln>
        </p:spPr>
        <p:txBody>
          <a:bodyPr lIns="95271" tIns="47636" rIns="95271" bIns="47636">
            <a:spAutoFit/>
          </a:bodyPr>
          <a:lstStyle/>
          <a:p>
            <a:r>
              <a:rPr lang="en-US" sz="2000" dirty="0">
                <a:solidFill>
                  <a:schemeClr val="tx1"/>
                </a:solidFill>
                <a:latin typeface="Tahoma" pitchFamily="34" charset="0"/>
              </a:rPr>
              <a:t>Isolated</a:t>
            </a:r>
          </a:p>
          <a:p>
            <a:r>
              <a:rPr lang="en-US" sz="2000" dirty="0">
                <a:solidFill>
                  <a:schemeClr val="tx1"/>
                </a:solidFill>
                <a:latin typeface="Tahoma" pitchFamily="34" charset="0"/>
              </a:rPr>
              <a:t>shield</a:t>
            </a:r>
          </a:p>
        </p:txBody>
      </p:sp>
      <p:sp>
        <p:nvSpPr>
          <p:cNvPr id="40001" name="Line 80"/>
          <p:cNvSpPr>
            <a:spLocks noChangeShapeType="1"/>
          </p:cNvSpPr>
          <p:nvPr/>
        </p:nvSpPr>
        <p:spPr bwMode="auto">
          <a:xfrm flipV="1">
            <a:off x="2843213"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2" name="Line 81"/>
          <p:cNvSpPr>
            <a:spLocks noChangeShapeType="1"/>
          </p:cNvSpPr>
          <p:nvPr/>
        </p:nvSpPr>
        <p:spPr bwMode="auto">
          <a:xfrm flipV="1">
            <a:off x="3563938"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3" name="Line 82"/>
          <p:cNvSpPr>
            <a:spLocks noChangeShapeType="1"/>
          </p:cNvSpPr>
          <p:nvPr/>
        </p:nvSpPr>
        <p:spPr bwMode="auto">
          <a:xfrm flipV="1">
            <a:off x="3708400"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4" name="Line 83"/>
          <p:cNvSpPr>
            <a:spLocks noChangeShapeType="1"/>
          </p:cNvSpPr>
          <p:nvPr/>
        </p:nvSpPr>
        <p:spPr bwMode="auto">
          <a:xfrm flipV="1">
            <a:off x="4427538"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5" name="Line 84"/>
          <p:cNvSpPr>
            <a:spLocks noChangeShapeType="1"/>
          </p:cNvSpPr>
          <p:nvPr/>
        </p:nvSpPr>
        <p:spPr bwMode="auto">
          <a:xfrm flipV="1">
            <a:off x="4572000"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6" name="Line 85"/>
          <p:cNvSpPr>
            <a:spLocks noChangeShapeType="1"/>
          </p:cNvSpPr>
          <p:nvPr/>
        </p:nvSpPr>
        <p:spPr bwMode="auto">
          <a:xfrm flipV="1">
            <a:off x="5291138"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7" name="Line 86"/>
          <p:cNvSpPr>
            <a:spLocks noChangeShapeType="1"/>
          </p:cNvSpPr>
          <p:nvPr/>
        </p:nvSpPr>
        <p:spPr bwMode="auto">
          <a:xfrm flipV="1">
            <a:off x="5435600"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
        <p:nvSpPr>
          <p:cNvPr id="40008" name="Line 87"/>
          <p:cNvSpPr>
            <a:spLocks noChangeShapeType="1"/>
          </p:cNvSpPr>
          <p:nvPr/>
        </p:nvSpPr>
        <p:spPr bwMode="auto">
          <a:xfrm flipV="1">
            <a:off x="6156325" y="3429000"/>
            <a:ext cx="0" cy="504825"/>
          </a:xfrm>
          <a:prstGeom prst="line">
            <a:avLst/>
          </a:prstGeom>
          <a:noFill/>
          <a:ln w="25400">
            <a:solidFill>
              <a:schemeClr val="tx1"/>
            </a:solidFill>
            <a:prstDash val="dash"/>
            <a:round/>
            <a:headEnd/>
            <a:tailEnd/>
          </a:ln>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Grounding of shield Raptor</a:t>
            </a:r>
            <a:endParaRPr lang="sv-SE" dirty="0"/>
          </a:p>
        </p:txBody>
      </p:sp>
      <p:sp>
        <p:nvSpPr>
          <p:cNvPr id="3" name="Content Placeholder 2"/>
          <p:cNvSpPr>
            <a:spLocks noGrp="1"/>
          </p:cNvSpPr>
          <p:nvPr>
            <p:ph sz="half" idx="1"/>
          </p:nvPr>
        </p:nvSpPr>
        <p:spPr>
          <a:xfrm>
            <a:off x="571500" y="1206500"/>
            <a:ext cx="8176964" cy="4546600"/>
          </a:xfrm>
        </p:spPr>
        <p:txBody>
          <a:bodyPr/>
          <a:lstStyle/>
          <a:p>
            <a:r>
              <a:rPr lang="sv-SE" sz="2000" dirty="0" smtClean="0"/>
              <a:t>Shield wire usually require a single grounding point</a:t>
            </a:r>
          </a:p>
          <a:p>
            <a:pPr lvl="1"/>
            <a:r>
              <a:rPr lang="sv-SE" sz="1800" dirty="0" smtClean="0"/>
              <a:t>Shall be located at the power supply (Tank hub)</a:t>
            </a:r>
          </a:p>
          <a:p>
            <a:r>
              <a:rPr lang="sv-SE" sz="2000" dirty="0" smtClean="0"/>
              <a:t>Cable shield inside terminal must be isolated or looped through</a:t>
            </a:r>
          </a:p>
          <a:p>
            <a:pPr lvl="1"/>
            <a:r>
              <a:rPr lang="sv-SE" sz="1800" dirty="0" smtClean="0"/>
              <a:t>To avoid unintentional grounding points</a:t>
            </a:r>
          </a:p>
          <a:p>
            <a:pPr lvl="2">
              <a:buNone/>
            </a:pPr>
            <a:r>
              <a:rPr lang="sv-SE" sz="1400" dirty="0" smtClean="0"/>
              <a:t>			</a:t>
            </a:r>
            <a:endParaRPr lang="sv-SE" sz="1400" dirty="0"/>
          </a:p>
        </p:txBody>
      </p:sp>
      <p:sp>
        <p:nvSpPr>
          <p:cNvPr id="5" name="Slide Number Placeholder 4"/>
          <p:cNvSpPr>
            <a:spLocks noGrp="1"/>
          </p:cNvSpPr>
          <p:nvPr>
            <p:ph type="sldNum" sz="quarter" idx="12"/>
          </p:nvPr>
        </p:nvSpPr>
        <p:spPr/>
        <p:txBody>
          <a:bodyPr/>
          <a:lstStyle/>
          <a:p>
            <a:pPr>
              <a:defRPr/>
            </a:pPr>
            <a:fld id="{EE169303-1C97-4836-90D2-21A1C2D9BF07}" type="slidenum">
              <a:rPr lang="en-US" smtClean="0"/>
              <a:pPr>
                <a:defRPr/>
              </a:pPr>
              <a:t>24</a:t>
            </a:fld>
            <a:endParaRPr lang="en-US"/>
          </a:p>
        </p:txBody>
      </p:sp>
      <p:pic>
        <p:nvPicPr>
          <p:cNvPr id="56321" name="Picture 1"/>
          <p:cNvPicPr>
            <a:picLocks noChangeAspect="1" noChangeArrowheads="1"/>
          </p:cNvPicPr>
          <p:nvPr/>
        </p:nvPicPr>
        <p:blipFill>
          <a:blip r:embed="rId2" cstate="print"/>
          <a:srcRect/>
          <a:stretch>
            <a:fillRect/>
          </a:stretch>
        </p:blipFill>
        <p:spPr bwMode="auto">
          <a:xfrm>
            <a:off x="3059833" y="2758696"/>
            <a:ext cx="3528392" cy="1883683"/>
          </a:xfrm>
          <a:prstGeom prst="rect">
            <a:avLst/>
          </a:prstGeom>
          <a:noFill/>
          <a:ln w="9525">
            <a:noFill/>
            <a:miter lim="800000"/>
            <a:headEnd/>
            <a:tailEnd/>
          </a:ln>
        </p:spPr>
      </p:pic>
      <p:pic>
        <p:nvPicPr>
          <p:cNvPr id="56322" name="Picture 2"/>
          <p:cNvPicPr>
            <a:picLocks noChangeAspect="1" noChangeArrowheads="1"/>
          </p:cNvPicPr>
          <p:nvPr/>
        </p:nvPicPr>
        <p:blipFill>
          <a:blip r:embed="rId3" cstate="print"/>
          <a:srcRect/>
          <a:stretch>
            <a:fillRect/>
          </a:stretch>
        </p:blipFill>
        <p:spPr bwMode="auto">
          <a:xfrm>
            <a:off x="3059832" y="4653136"/>
            <a:ext cx="4248472" cy="1634386"/>
          </a:xfrm>
          <a:prstGeom prst="rect">
            <a:avLst/>
          </a:prstGeom>
          <a:noFill/>
          <a:ln w="9525">
            <a:noFill/>
            <a:miter lim="800000"/>
            <a:headEnd/>
            <a:tailEnd/>
          </a:ln>
        </p:spPr>
      </p:pic>
      <p:sp>
        <p:nvSpPr>
          <p:cNvPr id="8" name="Text Box 78"/>
          <p:cNvSpPr txBox="1">
            <a:spLocks noChangeArrowheads="1"/>
          </p:cNvSpPr>
          <p:nvPr/>
        </p:nvSpPr>
        <p:spPr bwMode="auto">
          <a:xfrm>
            <a:off x="1254596" y="3212976"/>
            <a:ext cx="1373188" cy="711200"/>
          </a:xfrm>
          <a:prstGeom prst="rect">
            <a:avLst/>
          </a:prstGeom>
          <a:solidFill>
            <a:srgbClr val="FFCC99"/>
          </a:solidFill>
          <a:ln w="25400">
            <a:noFill/>
            <a:miter lim="800000"/>
            <a:headEnd/>
            <a:tailEnd/>
          </a:ln>
        </p:spPr>
        <p:txBody>
          <a:bodyPr lIns="95271" tIns="47636" rIns="95271" bIns="47636">
            <a:spAutoFit/>
          </a:bodyPr>
          <a:lstStyle/>
          <a:p>
            <a:r>
              <a:rPr lang="en-US" sz="2000" dirty="0">
                <a:solidFill>
                  <a:schemeClr val="tx1"/>
                </a:solidFill>
                <a:latin typeface="Tahoma" pitchFamily="34" charset="0"/>
              </a:rPr>
              <a:t>Isolated</a:t>
            </a:r>
          </a:p>
          <a:p>
            <a:r>
              <a:rPr lang="en-US" sz="2000" dirty="0">
                <a:solidFill>
                  <a:schemeClr val="tx1"/>
                </a:solidFill>
                <a:latin typeface="Tahoma" pitchFamily="34" charset="0"/>
              </a:rPr>
              <a:t>shield</a:t>
            </a:r>
          </a:p>
        </p:txBody>
      </p:sp>
      <p:sp>
        <p:nvSpPr>
          <p:cNvPr id="9" name="Text Box 78"/>
          <p:cNvSpPr txBox="1">
            <a:spLocks noChangeArrowheads="1"/>
          </p:cNvSpPr>
          <p:nvPr/>
        </p:nvSpPr>
        <p:spPr bwMode="auto">
          <a:xfrm>
            <a:off x="1254596" y="5165516"/>
            <a:ext cx="1373188" cy="711756"/>
          </a:xfrm>
          <a:prstGeom prst="rect">
            <a:avLst/>
          </a:prstGeom>
          <a:solidFill>
            <a:srgbClr val="FFCC99"/>
          </a:solidFill>
          <a:ln w="25400">
            <a:noFill/>
            <a:miter lim="800000"/>
            <a:headEnd/>
            <a:tailEnd/>
          </a:ln>
        </p:spPr>
        <p:txBody>
          <a:bodyPr lIns="95271" tIns="47636" rIns="95271" bIns="47636">
            <a:spAutoFit/>
          </a:bodyPr>
          <a:lstStyle/>
          <a:p>
            <a:r>
              <a:rPr lang="en-US" sz="2000" dirty="0" smtClean="0">
                <a:solidFill>
                  <a:schemeClr val="tx1"/>
                </a:solidFill>
                <a:latin typeface="Tahoma" pitchFamily="34" charset="0"/>
              </a:rPr>
              <a:t>Looped through</a:t>
            </a:r>
            <a:endParaRPr lang="en-US" sz="2000" dirty="0">
              <a:solidFill>
                <a:schemeClr val="tx1"/>
              </a:solidFill>
              <a:latin typeface="Tahoma"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479425" y="3357563"/>
          <a:ext cx="8664575" cy="1628775"/>
        </p:xfrm>
        <a:graphic>
          <a:graphicData uri="http://schemas.openxmlformats.org/presentationml/2006/ole">
            <p:oleObj spid="_x0000_s7170" name="Image" r:id="rId4" imgW="11481390" imgH="2158730" progId="PhotoshopElements.Image.3">
              <p:embed/>
            </p:oleObj>
          </a:graphicData>
        </a:graphic>
      </p:graphicFrame>
      <p:sp>
        <p:nvSpPr>
          <p:cNvPr id="435202" name="Rectangle 2"/>
          <p:cNvSpPr>
            <a:spLocks noGrp="1" noChangeArrowheads="1"/>
          </p:cNvSpPr>
          <p:nvPr>
            <p:ph type="title"/>
          </p:nvPr>
        </p:nvSpPr>
        <p:spPr/>
        <p:txBody>
          <a:bodyPr/>
          <a:lstStyle/>
          <a:p>
            <a:pPr>
              <a:defRPr/>
            </a:pPr>
            <a:r>
              <a:rPr lang="en-US" dirty="0" smtClean="0"/>
              <a:t>Field cabling</a:t>
            </a:r>
          </a:p>
        </p:txBody>
      </p:sp>
      <p:sp>
        <p:nvSpPr>
          <p:cNvPr id="7172" name="Rectangle 3"/>
          <p:cNvSpPr>
            <a:spLocks noGrp="1" noChangeArrowheads="1"/>
          </p:cNvSpPr>
          <p:nvPr>
            <p:ph type="body" idx="1"/>
          </p:nvPr>
        </p:nvSpPr>
        <p:spPr>
          <a:xfrm>
            <a:off x="571500" y="1206500"/>
            <a:ext cx="8343900" cy="1579563"/>
          </a:xfrm>
        </p:spPr>
        <p:txBody>
          <a:bodyPr/>
          <a:lstStyle/>
          <a:p>
            <a:r>
              <a:rPr lang="en-US" dirty="0" smtClean="0"/>
              <a:t>If using a multi-cord cable</a:t>
            </a:r>
          </a:p>
          <a:p>
            <a:pPr lvl="2"/>
            <a:r>
              <a:rPr lang="en-US" dirty="0" smtClean="0"/>
              <a:t>Each pair should be twisted</a:t>
            </a:r>
          </a:p>
          <a:p>
            <a:pPr lvl="2"/>
            <a:r>
              <a:rPr lang="en-US" dirty="0" smtClean="0"/>
              <a:t>Each pair should be individual shielded</a:t>
            </a:r>
          </a:p>
          <a:p>
            <a:endParaRPr lang="en-US" dirty="0" smtClean="0"/>
          </a:p>
        </p:txBody>
      </p:sp>
      <p:sp>
        <p:nvSpPr>
          <p:cNvPr id="7173" name="Text Box 4"/>
          <p:cNvSpPr txBox="1">
            <a:spLocks noChangeArrowheads="1"/>
          </p:cNvSpPr>
          <p:nvPr/>
        </p:nvSpPr>
        <p:spPr bwMode="auto">
          <a:xfrm>
            <a:off x="571500" y="4857750"/>
            <a:ext cx="8424863" cy="830263"/>
          </a:xfrm>
          <a:prstGeom prst="rect">
            <a:avLst/>
          </a:prstGeom>
          <a:solidFill>
            <a:srgbClr val="FFFF99"/>
          </a:solidFill>
          <a:ln w="9525">
            <a:noFill/>
            <a:miter lim="800000"/>
            <a:headEnd/>
            <a:tailEnd/>
          </a:ln>
        </p:spPr>
        <p:txBody>
          <a:bodyPr>
            <a:spAutoFit/>
          </a:bodyPr>
          <a:lstStyle/>
          <a:p>
            <a:pPr algn="l"/>
            <a:r>
              <a:rPr lang="en-US" sz="1600">
                <a:latin typeface="Tahoma" pitchFamily="34" charset="0"/>
              </a:rPr>
              <a:t>Wherever two or more TRL/2 Bus segments run alongside each other, sharing the same cable or conduit tube, the use of twisted and shielded wires is needed to make sure that crosstalk and overhearing is avoided.</a:t>
            </a:r>
          </a:p>
        </p:txBody>
      </p:sp>
      <p:sp>
        <p:nvSpPr>
          <p:cNvPr id="7174" name="AutoShape 12"/>
          <p:cNvSpPr>
            <a:spLocks/>
          </p:cNvSpPr>
          <p:nvPr/>
        </p:nvSpPr>
        <p:spPr bwMode="auto">
          <a:xfrm>
            <a:off x="5521325" y="2420938"/>
            <a:ext cx="2173288" cy="360362"/>
          </a:xfrm>
          <a:prstGeom prst="borderCallout1">
            <a:avLst>
              <a:gd name="adj1" fmla="val 31718"/>
              <a:gd name="adj2" fmla="val 103505"/>
              <a:gd name="adj3" fmla="val 413218"/>
              <a:gd name="adj4" fmla="val 120819"/>
            </a:avLst>
          </a:prstGeom>
          <a:solidFill>
            <a:srgbClr val="FFFF99"/>
          </a:solidFill>
          <a:ln w="25400">
            <a:solidFill>
              <a:srgbClr val="FC1604"/>
            </a:solidFill>
            <a:miter lim="800000"/>
            <a:headEnd/>
            <a:tailEnd type="arrow" w="med" len="lg"/>
          </a:ln>
        </p:spPr>
        <p:txBody>
          <a:bodyPr lIns="95271" tIns="47636" rIns="95271" bIns="47636"/>
          <a:lstStyle/>
          <a:p>
            <a:r>
              <a:rPr lang="sv-SE" sz="1600" dirty="0" smtClean="0">
                <a:solidFill>
                  <a:schemeClr val="tx1"/>
                </a:solidFill>
                <a:latin typeface="Tahoma" pitchFamily="34" charset="0"/>
              </a:rPr>
              <a:t>Individual </a:t>
            </a:r>
            <a:r>
              <a:rPr lang="sv-SE" sz="1600" dirty="0">
                <a:solidFill>
                  <a:schemeClr val="tx1"/>
                </a:solidFill>
                <a:latin typeface="Tahoma" pitchFamily="34" charset="0"/>
              </a:rPr>
              <a:t>Shield</a:t>
            </a:r>
            <a:endParaRPr lang="sv-SE" sz="1400" dirty="0">
              <a:solidFill>
                <a:schemeClr val="tx1"/>
              </a:solidFill>
              <a:latin typeface="Tahoma" pitchFamily="34" charset="0"/>
            </a:endParaRPr>
          </a:p>
        </p:txBody>
      </p:sp>
      <p:sp>
        <p:nvSpPr>
          <p:cNvPr id="7175" name="AutoShape 13"/>
          <p:cNvSpPr>
            <a:spLocks/>
          </p:cNvSpPr>
          <p:nvPr/>
        </p:nvSpPr>
        <p:spPr bwMode="auto">
          <a:xfrm>
            <a:off x="4584700" y="3141663"/>
            <a:ext cx="2173288" cy="360362"/>
          </a:xfrm>
          <a:prstGeom prst="borderCallout1">
            <a:avLst>
              <a:gd name="adj1" fmla="val 31718"/>
              <a:gd name="adj2" fmla="val 103505"/>
              <a:gd name="adj3" fmla="val 211454"/>
              <a:gd name="adj4" fmla="val 139736"/>
            </a:avLst>
          </a:prstGeom>
          <a:solidFill>
            <a:srgbClr val="FFFF99"/>
          </a:solidFill>
          <a:ln w="25400">
            <a:solidFill>
              <a:srgbClr val="FC1604"/>
            </a:solidFill>
            <a:miter lim="800000"/>
            <a:headEnd/>
            <a:tailEnd type="arrow" w="med" len="lg"/>
          </a:ln>
        </p:spPr>
        <p:txBody>
          <a:bodyPr lIns="95271" tIns="47636" rIns="95271" bIns="47636"/>
          <a:lstStyle/>
          <a:p>
            <a:r>
              <a:rPr lang="sv-SE" sz="1600">
                <a:solidFill>
                  <a:schemeClr val="tx1"/>
                </a:solidFill>
                <a:latin typeface="Tahoma" pitchFamily="34" charset="0"/>
              </a:rPr>
              <a:t>Common Shield</a:t>
            </a:r>
            <a:endParaRPr lang="sv-SE" sz="1400">
              <a:solidFill>
                <a:schemeClr val="tx1"/>
              </a:solidFill>
              <a:latin typeface="Tahoma" pitchFamily="34" charset="0"/>
            </a:endParaRPr>
          </a:p>
        </p:txBody>
      </p:sp>
      <p:sp>
        <p:nvSpPr>
          <p:cNvPr id="7176" name="Oval 15"/>
          <p:cNvSpPr>
            <a:spLocks noChangeArrowheads="1"/>
          </p:cNvSpPr>
          <p:nvPr/>
        </p:nvSpPr>
        <p:spPr bwMode="auto">
          <a:xfrm>
            <a:off x="7720013" y="3905250"/>
            <a:ext cx="346075" cy="387350"/>
          </a:xfrm>
          <a:prstGeom prst="ellipse">
            <a:avLst/>
          </a:prstGeom>
          <a:noFill/>
          <a:ln w="22225">
            <a:solidFill>
              <a:schemeClr val="accent2"/>
            </a:solidFill>
            <a:round/>
            <a:headEnd/>
            <a:tailEnd/>
          </a:ln>
        </p:spPr>
        <p:txBody>
          <a:bodyPr wrap="none" anchor="ctr"/>
          <a:lstStyle/>
          <a:p>
            <a:endParaRPr lang="sv-SE"/>
          </a:p>
        </p:txBody>
      </p:sp>
      <p:sp>
        <p:nvSpPr>
          <p:cNvPr id="7177" name="Oval 16"/>
          <p:cNvSpPr>
            <a:spLocks noChangeArrowheads="1"/>
          </p:cNvSpPr>
          <p:nvPr/>
        </p:nvSpPr>
        <p:spPr bwMode="auto">
          <a:xfrm>
            <a:off x="8101013" y="3905250"/>
            <a:ext cx="352425" cy="387350"/>
          </a:xfrm>
          <a:prstGeom prst="ellipse">
            <a:avLst/>
          </a:prstGeom>
          <a:noFill/>
          <a:ln w="22225">
            <a:solidFill>
              <a:schemeClr val="accent2"/>
            </a:solidFill>
            <a:round/>
            <a:headEnd/>
            <a:tailEnd/>
          </a:ln>
        </p:spPr>
        <p:txBody>
          <a:bodyPr wrap="none" anchor="ctr"/>
          <a:lstStyle/>
          <a:p>
            <a:endParaRPr lang="sv-SE"/>
          </a:p>
        </p:txBody>
      </p:sp>
      <p:sp>
        <p:nvSpPr>
          <p:cNvPr id="7178" name="Oval 17"/>
          <p:cNvSpPr>
            <a:spLocks noChangeArrowheads="1"/>
          </p:cNvSpPr>
          <p:nvPr/>
        </p:nvSpPr>
        <p:spPr bwMode="auto">
          <a:xfrm>
            <a:off x="7635875" y="3657600"/>
            <a:ext cx="915988" cy="936625"/>
          </a:xfrm>
          <a:prstGeom prst="ellipse">
            <a:avLst/>
          </a:prstGeom>
          <a:noFill/>
          <a:ln w="22225">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pPr>
              <a:defRPr/>
            </a:pPr>
            <a:r>
              <a:rPr lang="en-US" smtClean="0"/>
              <a:t>Cable installation</a:t>
            </a:r>
          </a:p>
        </p:txBody>
      </p:sp>
      <p:sp>
        <p:nvSpPr>
          <p:cNvPr id="40963" name="Rectangle 3"/>
          <p:cNvSpPr>
            <a:spLocks noGrp="1" noChangeArrowheads="1"/>
          </p:cNvSpPr>
          <p:nvPr>
            <p:ph sz="half" idx="1"/>
          </p:nvPr>
        </p:nvSpPr>
        <p:spPr/>
        <p:txBody>
          <a:bodyPr/>
          <a:lstStyle/>
          <a:p>
            <a:r>
              <a:rPr lang="en-US" sz="2400" smtClean="0"/>
              <a:t>Make sure that cables are protected from possible mechanical damage.</a:t>
            </a:r>
          </a:p>
          <a:p>
            <a:pPr lvl="1"/>
            <a:r>
              <a:rPr lang="en-US" sz="2000" smtClean="0"/>
              <a:t>Cable trays</a:t>
            </a:r>
          </a:p>
          <a:p>
            <a:pPr lvl="1"/>
            <a:r>
              <a:rPr lang="en-US" sz="2000" smtClean="0"/>
              <a:t>Conduits</a:t>
            </a:r>
          </a:p>
          <a:p>
            <a:pPr lvl="1"/>
            <a:r>
              <a:rPr lang="en-US" sz="2000" smtClean="0"/>
              <a:t>Flexible hoses</a:t>
            </a:r>
          </a:p>
          <a:p>
            <a:pPr lvl="1">
              <a:buFont typeface="Wingdings" pitchFamily="2" charset="2"/>
              <a:buNone/>
            </a:pPr>
            <a:r>
              <a:rPr lang="en-US" sz="2000" smtClean="0"/>
              <a:t> </a:t>
            </a:r>
          </a:p>
          <a:p>
            <a:r>
              <a:rPr lang="en-US" sz="2400" smtClean="0"/>
              <a:t>For service action</a:t>
            </a:r>
          </a:p>
          <a:p>
            <a:pPr lvl="1"/>
            <a:r>
              <a:rPr lang="en-US" sz="2000" smtClean="0"/>
              <a:t>Cable loop at head will make it possible to move the TH without disconnect the cables</a:t>
            </a:r>
          </a:p>
        </p:txBody>
      </p:sp>
      <p:pic>
        <p:nvPicPr>
          <p:cNvPr id="40964" name="Picture 9" descr="p_158146"/>
          <p:cNvPicPr>
            <a:picLocks noGrp="1" noChangeAspect="1" noChangeArrowheads="1"/>
          </p:cNvPicPr>
          <p:nvPr>
            <p:ph sz="half" idx="2"/>
          </p:nvPr>
        </p:nvPicPr>
        <p:blipFill>
          <a:blip r:embed="rId3" cstate="print"/>
          <a:srcRect/>
          <a:stretch>
            <a:fillRect/>
          </a:stretch>
        </p:blipFill>
        <p:spPr>
          <a:xfrm>
            <a:off x="4611688" y="1517650"/>
            <a:ext cx="4352925" cy="4397375"/>
          </a:xfrm>
          <a:noFill/>
        </p:spPr>
      </p:pic>
      <p:sp>
        <p:nvSpPr>
          <p:cNvPr id="40965" name="Line 5"/>
          <p:cNvSpPr>
            <a:spLocks noChangeShapeType="1"/>
          </p:cNvSpPr>
          <p:nvPr/>
        </p:nvSpPr>
        <p:spPr bwMode="auto">
          <a:xfrm>
            <a:off x="4143375" y="4429125"/>
            <a:ext cx="1292225" cy="512763"/>
          </a:xfrm>
          <a:prstGeom prst="line">
            <a:avLst/>
          </a:prstGeom>
          <a:noFill/>
          <a:ln w="44450">
            <a:solidFill>
              <a:srgbClr val="FF0000"/>
            </a:solidFill>
            <a:round/>
            <a:headEnd/>
            <a:tailEnd type="triangle" w="med" len="me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pPr>
              <a:defRPr/>
            </a:pPr>
            <a:r>
              <a:rPr lang="en-US" dirty="0" smtClean="0"/>
              <a:t>Bad Examples</a:t>
            </a:r>
          </a:p>
        </p:txBody>
      </p:sp>
      <p:sp>
        <p:nvSpPr>
          <p:cNvPr id="41987" name="Rectangle 3"/>
          <p:cNvSpPr>
            <a:spLocks noGrp="1" noChangeArrowheads="1"/>
          </p:cNvSpPr>
          <p:nvPr>
            <p:ph sz="half" idx="1"/>
          </p:nvPr>
        </p:nvSpPr>
        <p:spPr/>
        <p:txBody>
          <a:bodyPr/>
          <a:lstStyle/>
          <a:p>
            <a:r>
              <a:rPr lang="en-US" dirty="0" smtClean="0"/>
              <a:t>Wounded cables due to mechanical damage.</a:t>
            </a:r>
          </a:p>
          <a:p>
            <a:pPr lvl="1"/>
            <a:r>
              <a:rPr lang="en-US" sz="2000" dirty="0" smtClean="0"/>
              <a:t>Made water enter into the RDU placed at the bottom of the tank. </a:t>
            </a:r>
          </a:p>
        </p:txBody>
      </p:sp>
      <p:pic>
        <p:nvPicPr>
          <p:cNvPr id="41988" name="Picture 4" descr="P8220027"/>
          <p:cNvPicPr>
            <a:picLocks noGrp="1" noChangeAspect="1" noChangeArrowheads="1"/>
          </p:cNvPicPr>
          <p:nvPr>
            <p:ph sz="quarter" idx="4294967295"/>
          </p:nvPr>
        </p:nvPicPr>
        <p:blipFill>
          <a:blip r:embed="rId3" cstate="print"/>
          <a:srcRect/>
          <a:stretch>
            <a:fillRect/>
          </a:stretch>
        </p:blipFill>
        <p:spPr>
          <a:xfrm>
            <a:off x="1071563" y="3429000"/>
            <a:ext cx="3333750" cy="2500313"/>
          </a:xfrm>
          <a:noFill/>
        </p:spPr>
      </p:pic>
      <p:pic>
        <p:nvPicPr>
          <p:cNvPr id="41989" name="Picture 5" descr="P8220026"/>
          <p:cNvPicPr>
            <a:picLocks noGrp="1" noChangeAspect="1" noChangeArrowheads="1"/>
          </p:cNvPicPr>
          <p:nvPr>
            <p:ph sz="quarter" idx="2"/>
          </p:nvPr>
        </p:nvPicPr>
        <p:blipFill>
          <a:blip r:embed="rId4" cstate="print"/>
          <a:srcRect/>
          <a:stretch>
            <a:fillRect/>
          </a:stretch>
        </p:blipFill>
        <p:spPr>
          <a:xfrm>
            <a:off x="4929188" y="1214438"/>
            <a:ext cx="3817937" cy="3168650"/>
          </a:xfr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defRPr/>
            </a:pPr>
            <a:r>
              <a:rPr lang="en-US" smtClean="0"/>
              <a:t>Cable installation</a:t>
            </a:r>
          </a:p>
        </p:txBody>
      </p:sp>
      <p:sp>
        <p:nvSpPr>
          <p:cNvPr id="443395" name="Rectangle 3"/>
          <p:cNvSpPr>
            <a:spLocks noGrp="1" noChangeArrowheads="1"/>
          </p:cNvSpPr>
          <p:nvPr>
            <p:ph idx="1"/>
          </p:nvPr>
        </p:nvSpPr>
        <p:spPr/>
        <p:txBody>
          <a:bodyPr/>
          <a:lstStyle/>
          <a:p>
            <a:r>
              <a:rPr lang="en-US" sz="2400" smtClean="0"/>
              <a:t>The Flexible Hose should have a lower point before the REX head to prevent water to penetrate the housing.</a:t>
            </a:r>
          </a:p>
          <a:p>
            <a:r>
              <a:rPr lang="en-US" sz="2400" smtClean="0"/>
              <a:t>REX is classified IP 67</a:t>
            </a:r>
          </a:p>
          <a:p>
            <a:pPr lvl="1"/>
            <a:r>
              <a:rPr lang="en-US" sz="2000" smtClean="0"/>
              <a:t>IP 67 = Submerged in Water at 1 meter for ½ hour. No visible leakage</a:t>
            </a:r>
          </a:p>
          <a:p>
            <a:pPr lvl="1">
              <a:buFont typeface="Wingdings" pitchFamily="2" charset="2"/>
              <a:buNone/>
            </a:pPr>
            <a:endParaRPr lang="en-US" sz="2000" smtClean="0"/>
          </a:p>
        </p:txBody>
      </p:sp>
      <p:pic>
        <p:nvPicPr>
          <p:cNvPr id="43012" name="Picture 4"/>
          <p:cNvPicPr>
            <a:picLocks noChangeAspect="1" noChangeArrowheads="1"/>
          </p:cNvPicPr>
          <p:nvPr/>
        </p:nvPicPr>
        <p:blipFill>
          <a:blip r:embed="rId3" cstate="print"/>
          <a:srcRect/>
          <a:stretch>
            <a:fillRect/>
          </a:stretch>
        </p:blipFill>
        <p:spPr bwMode="auto">
          <a:xfrm>
            <a:off x="2286000" y="3071813"/>
            <a:ext cx="4452938" cy="351313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339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433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defRPr/>
            </a:pPr>
            <a:r>
              <a:rPr lang="en-US" dirty="0" smtClean="0"/>
              <a:t>Bad Examples</a:t>
            </a:r>
          </a:p>
        </p:txBody>
      </p:sp>
      <p:sp>
        <p:nvSpPr>
          <p:cNvPr id="44035" name="Rectangle 3"/>
          <p:cNvSpPr>
            <a:spLocks noGrp="1" noChangeArrowheads="1"/>
          </p:cNvSpPr>
          <p:nvPr>
            <p:ph sz="half" idx="1"/>
          </p:nvPr>
        </p:nvSpPr>
        <p:spPr/>
        <p:txBody>
          <a:bodyPr/>
          <a:lstStyle/>
          <a:p>
            <a:r>
              <a:rPr lang="en-US" dirty="0" smtClean="0"/>
              <a:t>Water entering REX JB caused by wrong mounting of conduits</a:t>
            </a:r>
          </a:p>
          <a:p>
            <a:pPr lvl="1"/>
            <a:r>
              <a:rPr lang="en-US" sz="2000" dirty="0" smtClean="0"/>
              <a:t>Lowest point at REX</a:t>
            </a:r>
          </a:p>
        </p:txBody>
      </p:sp>
      <p:pic>
        <p:nvPicPr>
          <p:cNvPr id="44036" name="Picture 4" descr="TQ-805_1"/>
          <p:cNvPicPr>
            <a:picLocks noGrp="1" noChangeAspect="1" noChangeArrowheads="1"/>
          </p:cNvPicPr>
          <p:nvPr>
            <p:ph sz="quarter" idx="2"/>
          </p:nvPr>
        </p:nvPicPr>
        <p:blipFill>
          <a:blip r:embed="rId3" cstate="print"/>
          <a:srcRect/>
          <a:stretch>
            <a:fillRect/>
          </a:stretch>
        </p:blipFill>
        <p:spPr>
          <a:xfrm>
            <a:off x="928688" y="2843213"/>
            <a:ext cx="3427412" cy="2728912"/>
          </a:xfrm>
          <a:noFill/>
        </p:spPr>
      </p:pic>
      <p:pic>
        <p:nvPicPr>
          <p:cNvPr id="44037" name="Picture 5" descr="TQ-710_1"/>
          <p:cNvPicPr>
            <a:picLocks noChangeAspect="1" noChangeArrowheads="1"/>
          </p:cNvPicPr>
          <p:nvPr/>
        </p:nvPicPr>
        <p:blipFill>
          <a:blip r:embed="rId4" cstate="print"/>
          <a:srcRect/>
          <a:stretch>
            <a:fillRect/>
          </a:stretch>
        </p:blipFill>
        <p:spPr bwMode="auto">
          <a:xfrm>
            <a:off x="5786438" y="1285875"/>
            <a:ext cx="2933700" cy="428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defRPr/>
            </a:pPr>
            <a:r>
              <a:rPr lang="en-US" smtClean="0"/>
              <a:t>Ex zone example</a:t>
            </a:r>
          </a:p>
        </p:txBody>
      </p:sp>
      <p:pic>
        <p:nvPicPr>
          <p:cNvPr id="27651" name="Picture 3" descr="EX_zone"/>
          <p:cNvPicPr>
            <a:picLocks noGrp="1" noChangeAspect="1" noChangeArrowheads="1"/>
          </p:cNvPicPr>
          <p:nvPr>
            <p:ph idx="1"/>
          </p:nvPr>
        </p:nvPicPr>
        <p:blipFill>
          <a:blip r:embed="rId3" cstate="print"/>
          <a:srcRect/>
          <a:stretch>
            <a:fillRect/>
          </a:stretch>
        </p:blipFill>
        <p:spPr>
          <a:xfrm>
            <a:off x="571500" y="1785938"/>
            <a:ext cx="8191500" cy="3617912"/>
          </a:xfr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pPr>
              <a:defRPr/>
            </a:pPr>
            <a:r>
              <a:rPr lang="en-US" dirty="0" smtClean="0"/>
              <a:t>Bad Examples</a:t>
            </a:r>
          </a:p>
        </p:txBody>
      </p:sp>
      <p:sp>
        <p:nvSpPr>
          <p:cNvPr id="45059" name="Rectangle 3"/>
          <p:cNvSpPr>
            <a:spLocks noGrp="1" noChangeArrowheads="1"/>
          </p:cNvSpPr>
          <p:nvPr>
            <p:ph idx="1"/>
          </p:nvPr>
        </p:nvSpPr>
        <p:spPr/>
        <p:txBody>
          <a:bodyPr/>
          <a:lstStyle/>
          <a:p>
            <a:r>
              <a:rPr lang="en-US" dirty="0" smtClean="0"/>
              <a:t>Problems with a lot of c-fails to field equipment</a:t>
            </a:r>
          </a:p>
          <a:p>
            <a:pPr lvl="1"/>
            <a:r>
              <a:rPr lang="en-US" dirty="0" smtClean="0"/>
              <a:t>Disturbances in the communication</a:t>
            </a:r>
          </a:p>
        </p:txBody>
      </p:sp>
      <p:pic>
        <p:nvPicPr>
          <p:cNvPr id="45060" name="Picture 4" descr="PICT0319"/>
          <p:cNvPicPr>
            <a:picLocks noChangeAspect="1" noChangeArrowheads="1"/>
          </p:cNvPicPr>
          <p:nvPr/>
        </p:nvPicPr>
        <p:blipFill>
          <a:blip r:embed="rId3" cstate="print"/>
          <a:srcRect/>
          <a:stretch>
            <a:fillRect/>
          </a:stretch>
        </p:blipFill>
        <p:spPr bwMode="auto">
          <a:xfrm>
            <a:off x="785813" y="2143125"/>
            <a:ext cx="5059362" cy="3795713"/>
          </a:xfrm>
          <a:prstGeom prst="rect">
            <a:avLst/>
          </a:prstGeom>
          <a:noFill/>
          <a:ln w="9525">
            <a:noFill/>
            <a:miter lim="800000"/>
            <a:headEnd/>
            <a:tailEnd/>
          </a:ln>
        </p:spPr>
      </p:pic>
      <p:sp>
        <p:nvSpPr>
          <p:cNvPr id="45061" name="Text Box 5"/>
          <p:cNvSpPr txBox="1">
            <a:spLocks noChangeArrowheads="1"/>
          </p:cNvSpPr>
          <p:nvPr/>
        </p:nvSpPr>
        <p:spPr bwMode="auto">
          <a:xfrm>
            <a:off x="6084888" y="2416175"/>
            <a:ext cx="2851336" cy="2804636"/>
          </a:xfrm>
          <a:prstGeom prst="rect">
            <a:avLst/>
          </a:prstGeom>
          <a:noFill/>
          <a:ln w="25400">
            <a:noFill/>
            <a:miter lim="800000"/>
            <a:headEnd/>
            <a:tailEnd/>
          </a:ln>
        </p:spPr>
        <p:txBody>
          <a:bodyPr wrap="none" lIns="95271" tIns="47636" rIns="95271" bIns="47636">
            <a:spAutoFit/>
          </a:bodyPr>
          <a:lstStyle/>
          <a:p>
            <a:pPr algn="l"/>
            <a:r>
              <a:rPr lang="en-GB" sz="1600" b="0" dirty="0">
                <a:solidFill>
                  <a:schemeClr val="tx1"/>
                </a:solidFill>
                <a:latin typeface="Tahoma" pitchFamily="34" charset="0"/>
              </a:rPr>
              <a:t>Wires not </a:t>
            </a:r>
            <a:r>
              <a:rPr lang="en-GB" sz="1600" b="0" dirty="0" smtClean="0">
                <a:solidFill>
                  <a:schemeClr val="tx1"/>
                </a:solidFill>
                <a:latin typeface="Tahoma" pitchFamily="34" charset="0"/>
              </a:rPr>
              <a:t>properly </a:t>
            </a:r>
            <a:r>
              <a:rPr lang="en-GB" sz="1600" b="0" dirty="0">
                <a:solidFill>
                  <a:schemeClr val="tx1"/>
                </a:solidFill>
                <a:latin typeface="Tahoma" pitchFamily="34" charset="0"/>
              </a:rPr>
              <a:t>connected</a:t>
            </a:r>
          </a:p>
          <a:p>
            <a:pPr algn="l"/>
            <a:endParaRPr lang="en-GB" sz="1600" b="0" dirty="0">
              <a:solidFill>
                <a:schemeClr val="tx1"/>
              </a:solidFill>
              <a:latin typeface="Tahoma" pitchFamily="34" charset="0"/>
            </a:endParaRPr>
          </a:p>
          <a:p>
            <a:pPr algn="l"/>
            <a:r>
              <a:rPr lang="en-GB" sz="1600" b="0" dirty="0">
                <a:solidFill>
                  <a:schemeClr val="tx1"/>
                </a:solidFill>
                <a:latin typeface="Tahoma" pitchFamily="34" charset="0"/>
              </a:rPr>
              <a:t>Shield not insulated, </a:t>
            </a:r>
          </a:p>
          <a:p>
            <a:pPr algn="l"/>
            <a:r>
              <a:rPr lang="en-GB" sz="1600" b="0" dirty="0">
                <a:solidFill>
                  <a:schemeClr val="tx1"/>
                </a:solidFill>
                <a:latin typeface="Tahoma" pitchFamily="34" charset="0"/>
              </a:rPr>
              <a:t>= connection to ground</a:t>
            </a:r>
          </a:p>
          <a:p>
            <a:pPr algn="l"/>
            <a:endParaRPr lang="en-GB" sz="1600" b="0" dirty="0">
              <a:solidFill>
                <a:schemeClr val="tx1"/>
              </a:solidFill>
              <a:latin typeface="Tahoma" pitchFamily="34" charset="0"/>
            </a:endParaRPr>
          </a:p>
          <a:p>
            <a:pPr algn="l"/>
            <a:r>
              <a:rPr lang="en-GB" sz="1600" b="0" dirty="0">
                <a:solidFill>
                  <a:schemeClr val="tx1"/>
                </a:solidFill>
                <a:latin typeface="Tahoma" pitchFamily="34" charset="0"/>
              </a:rPr>
              <a:t>Cable not twisted</a:t>
            </a:r>
          </a:p>
          <a:p>
            <a:pPr algn="l"/>
            <a:endParaRPr lang="en-GB" sz="1600" b="0" dirty="0">
              <a:solidFill>
                <a:schemeClr val="tx1"/>
              </a:solidFill>
              <a:latin typeface="Tahoma" pitchFamily="34" charset="0"/>
            </a:endParaRPr>
          </a:p>
          <a:p>
            <a:pPr algn="l"/>
            <a:endParaRPr lang="en-GB" sz="1600" b="0" dirty="0">
              <a:solidFill>
                <a:schemeClr val="tx1"/>
              </a:solidFill>
              <a:latin typeface="Tahoma" pitchFamily="34" charset="0"/>
            </a:endParaRPr>
          </a:p>
          <a:p>
            <a:pPr algn="l"/>
            <a:r>
              <a:rPr lang="en-GB" sz="1600" b="0" dirty="0">
                <a:solidFill>
                  <a:schemeClr val="tx1"/>
                </a:solidFill>
                <a:latin typeface="Tahoma" pitchFamily="34" charset="0"/>
              </a:rPr>
              <a:t>Avoid “basic” mistakes </a:t>
            </a:r>
          </a:p>
          <a:p>
            <a:pPr algn="l"/>
            <a:r>
              <a:rPr lang="en-GB" sz="1600" b="0" dirty="0">
                <a:solidFill>
                  <a:schemeClr val="tx1"/>
                </a:solidFill>
                <a:latin typeface="Tahoma" pitchFamily="34" charset="0"/>
              </a:rPr>
              <a:t>and gain a better system </a:t>
            </a:r>
          </a:p>
          <a:p>
            <a:pPr algn="l"/>
            <a:r>
              <a:rPr lang="en-GB" sz="1600" b="0" dirty="0">
                <a:solidFill>
                  <a:schemeClr val="tx1"/>
                </a:solidFill>
                <a:latin typeface="Tahoma" pitchFamily="34" charset="0"/>
              </a:rPr>
              <a:t>performance</a:t>
            </a:r>
            <a:endParaRPr lang="sv-SE" sz="1600" b="0" dirty="0">
              <a:solidFill>
                <a:schemeClr val="tx1"/>
              </a:solidFill>
              <a:latin typeface="Tahoma" pitchFamily="34" charset="0"/>
            </a:endParaRPr>
          </a:p>
        </p:txBody>
      </p:sp>
      <p:sp>
        <p:nvSpPr>
          <p:cNvPr id="45062" name="Line 6"/>
          <p:cNvSpPr>
            <a:spLocks noChangeShapeType="1"/>
          </p:cNvSpPr>
          <p:nvPr/>
        </p:nvSpPr>
        <p:spPr bwMode="auto">
          <a:xfrm flipH="1">
            <a:off x="3929063" y="2636838"/>
            <a:ext cx="2155825" cy="1292225"/>
          </a:xfrm>
          <a:prstGeom prst="line">
            <a:avLst/>
          </a:prstGeom>
          <a:noFill/>
          <a:ln w="25400">
            <a:solidFill>
              <a:srgbClr val="FF0000"/>
            </a:solidFill>
            <a:round/>
            <a:headEnd/>
            <a:tailEnd type="triangle" w="lg" len="lg"/>
          </a:ln>
        </p:spPr>
        <p:txBody>
          <a:bodyPr lIns="95271" tIns="47636" rIns="95271" bIns="47636"/>
          <a:lstStyle/>
          <a:p>
            <a:endParaRPr lang="sv-SE"/>
          </a:p>
        </p:txBody>
      </p:sp>
      <p:sp>
        <p:nvSpPr>
          <p:cNvPr id="45063" name="Line 7"/>
          <p:cNvSpPr>
            <a:spLocks noChangeShapeType="1"/>
          </p:cNvSpPr>
          <p:nvPr/>
        </p:nvSpPr>
        <p:spPr bwMode="auto">
          <a:xfrm flipH="1">
            <a:off x="3929063" y="3143250"/>
            <a:ext cx="2155825" cy="1357313"/>
          </a:xfrm>
          <a:prstGeom prst="line">
            <a:avLst/>
          </a:prstGeom>
          <a:noFill/>
          <a:ln w="25400">
            <a:solidFill>
              <a:srgbClr val="FF0000"/>
            </a:solidFill>
            <a:round/>
            <a:headEnd/>
            <a:tailEnd type="triangle" w="lg" len="lg"/>
          </a:ln>
        </p:spPr>
        <p:txBody>
          <a:bodyPr lIns="95271" tIns="47636" rIns="95271" bIns="47636"/>
          <a:lstStyle/>
          <a:p>
            <a:endParaRPr lang="sv-SE"/>
          </a:p>
        </p:txBody>
      </p:sp>
      <p:sp>
        <p:nvSpPr>
          <p:cNvPr id="45064" name="Line 8"/>
          <p:cNvSpPr>
            <a:spLocks noChangeShapeType="1"/>
          </p:cNvSpPr>
          <p:nvPr/>
        </p:nvSpPr>
        <p:spPr bwMode="auto">
          <a:xfrm flipH="1">
            <a:off x="5227638" y="3857625"/>
            <a:ext cx="857250" cy="576263"/>
          </a:xfrm>
          <a:prstGeom prst="line">
            <a:avLst/>
          </a:prstGeom>
          <a:noFill/>
          <a:ln w="25400">
            <a:solidFill>
              <a:srgbClr val="FF0000"/>
            </a:solidFill>
            <a:round/>
            <a:headEnd/>
            <a:tailEnd type="triangle" w="lg" len="lg"/>
          </a:ln>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Bad examples – what’s wrong?</a:t>
            </a:r>
            <a:endParaRPr lang="sv-SE" dirty="0"/>
          </a:p>
        </p:txBody>
      </p:sp>
      <p:sp>
        <p:nvSpPr>
          <p:cNvPr id="4" name="Slide Number Placeholder 3"/>
          <p:cNvSpPr>
            <a:spLocks noGrp="1"/>
          </p:cNvSpPr>
          <p:nvPr>
            <p:ph type="sldNum" sz="quarter" idx="12"/>
          </p:nvPr>
        </p:nvSpPr>
        <p:spPr/>
        <p:txBody>
          <a:bodyPr/>
          <a:lstStyle/>
          <a:p>
            <a:pPr>
              <a:defRPr/>
            </a:pPr>
            <a:fld id="{C7352B09-D2E8-4C10-8A54-DDF57B924F2E}" type="slidenum">
              <a:rPr lang="en-US" smtClean="0"/>
              <a:pPr>
                <a:defRPr/>
              </a:pPr>
              <a:t>31</a:t>
            </a:fld>
            <a:endParaRPr lang="en-US"/>
          </a:p>
        </p:txBody>
      </p:sp>
      <p:pic>
        <p:nvPicPr>
          <p:cNvPr id="65538" name="Picture 2"/>
          <p:cNvPicPr>
            <a:picLocks noChangeAspect="1" noChangeArrowheads="1"/>
          </p:cNvPicPr>
          <p:nvPr/>
        </p:nvPicPr>
        <p:blipFill>
          <a:blip r:embed="rId2" cstate="print"/>
          <a:srcRect/>
          <a:stretch>
            <a:fillRect/>
          </a:stretch>
        </p:blipFill>
        <p:spPr bwMode="auto">
          <a:xfrm>
            <a:off x="1043608" y="1124744"/>
            <a:ext cx="6593683" cy="4944269"/>
          </a:xfrm>
          <a:prstGeom prst="rect">
            <a:avLst/>
          </a:prstGeom>
          <a:noFill/>
          <a:ln w="9525">
            <a:noFill/>
            <a:miter lim="800000"/>
            <a:headEnd/>
            <a:tailEnd/>
          </a:ln>
          <a:effectLst/>
        </p:spPr>
      </p:pic>
      <p:cxnSp>
        <p:nvCxnSpPr>
          <p:cNvPr id="6" name="Straight Arrow Connector 5"/>
          <p:cNvCxnSpPr/>
          <p:nvPr/>
        </p:nvCxnSpPr>
        <p:spPr bwMode="auto">
          <a:xfrm flipH="1">
            <a:off x="5148064" y="2204864"/>
            <a:ext cx="2520280" cy="360040"/>
          </a:xfrm>
          <a:prstGeom prst="straightConnector1">
            <a:avLst/>
          </a:prstGeom>
          <a:noFill/>
          <a:ln w="25400" cap="flat" cmpd="sng" algn="ctr">
            <a:solidFill>
              <a:srgbClr val="FF0000"/>
            </a:solidFill>
            <a:prstDash val="solid"/>
            <a:round/>
            <a:headEnd type="none" w="med" len="med"/>
            <a:tailEnd type="arrow"/>
          </a:ln>
          <a:effectLst/>
        </p:spPr>
      </p:cxnSp>
      <p:cxnSp>
        <p:nvCxnSpPr>
          <p:cNvPr id="10" name="Straight Arrow Connector 9"/>
          <p:cNvCxnSpPr/>
          <p:nvPr/>
        </p:nvCxnSpPr>
        <p:spPr bwMode="auto">
          <a:xfrm flipH="1">
            <a:off x="2987824" y="3573016"/>
            <a:ext cx="4680520" cy="0"/>
          </a:xfrm>
          <a:prstGeom prst="straightConnector1">
            <a:avLst/>
          </a:prstGeom>
          <a:noFill/>
          <a:ln w="25400" cap="flat" cmpd="sng" algn="ctr">
            <a:solidFill>
              <a:srgbClr val="FF0000"/>
            </a:solidFill>
            <a:prstDash val="solid"/>
            <a:round/>
            <a:headEnd type="none" w="med" len="med"/>
            <a:tailEnd type="arrow"/>
          </a:ln>
          <a:effectLst/>
        </p:spPr>
      </p:cxnSp>
      <p:sp>
        <p:nvSpPr>
          <p:cNvPr id="12" name="TextBox 11"/>
          <p:cNvSpPr txBox="1"/>
          <p:nvPr/>
        </p:nvSpPr>
        <p:spPr>
          <a:xfrm>
            <a:off x="7596336" y="2060848"/>
            <a:ext cx="1440160" cy="1169551"/>
          </a:xfrm>
          <a:prstGeom prst="rect">
            <a:avLst/>
          </a:prstGeom>
          <a:noFill/>
        </p:spPr>
        <p:txBody>
          <a:bodyPr wrap="square" rtlCol="0">
            <a:spAutoFit/>
          </a:bodyPr>
          <a:lstStyle/>
          <a:p>
            <a:r>
              <a:rPr lang="sv-SE" sz="1400" dirty="0" smtClean="0"/>
              <a:t>’Special’ cable entrance</a:t>
            </a:r>
          </a:p>
          <a:p>
            <a:r>
              <a:rPr lang="sv-SE" sz="1400" dirty="0" smtClean="0"/>
              <a:t>(not allowed to modify Certified JB)</a:t>
            </a:r>
            <a:endParaRPr lang="sv-SE" sz="1400" dirty="0"/>
          </a:p>
        </p:txBody>
      </p:sp>
      <p:sp>
        <p:nvSpPr>
          <p:cNvPr id="13" name="TextBox 12"/>
          <p:cNvSpPr txBox="1"/>
          <p:nvPr/>
        </p:nvSpPr>
        <p:spPr>
          <a:xfrm>
            <a:off x="7596336" y="3411577"/>
            <a:ext cx="1440160" cy="1384995"/>
          </a:xfrm>
          <a:prstGeom prst="rect">
            <a:avLst/>
          </a:prstGeom>
          <a:noFill/>
        </p:spPr>
        <p:txBody>
          <a:bodyPr wrap="square" rtlCol="0">
            <a:spAutoFit/>
          </a:bodyPr>
          <a:lstStyle/>
          <a:p>
            <a:r>
              <a:rPr lang="sv-SE" sz="1400" dirty="0" smtClean="0"/>
              <a:t>Cables from NON-IS side going to IS-side</a:t>
            </a:r>
          </a:p>
          <a:p>
            <a:r>
              <a:rPr lang="sv-SE" sz="1400" dirty="0" smtClean="0"/>
              <a:t>(Certificate not valid anymore)</a:t>
            </a:r>
            <a:endParaRPr lang="sv-SE"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2FD51318-C6ED-4A8C-A06C-BD08B77AE3FF}" type="slidenum">
              <a:rPr lang="en-US" smtClean="0"/>
              <a:pPr/>
              <a:t>32</a:t>
            </a:fld>
            <a:endParaRPr lang="en-US" smtClean="0"/>
          </a:p>
        </p:txBody>
      </p:sp>
      <p:sp>
        <p:nvSpPr>
          <p:cNvPr id="19458" name="Rectangle 2"/>
          <p:cNvSpPr>
            <a:spLocks noGrp="1" noChangeArrowheads="1"/>
          </p:cNvSpPr>
          <p:nvPr>
            <p:ph type="title"/>
          </p:nvPr>
        </p:nvSpPr>
        <p:spPr/>
        <p:txBody>
          <a:bodyPr/>
          <a:lstStyle/>
          <a:p>
            <a:pPr>
              <a:defRPr/>
            </a:pPr>
            <a:r>
              <a:rPr lang="en-US" dirty="0" err="1" smtClean="0"/>
              <a:t>Additonal</a:t>
            </a:r>
            <a:r>
              <a:rPr lang="en-US" dirty="0" smtClean="0"/>
              <a:t> Sensors</a:t>
            </a:r>
          </a:p>
        </p:txBody>
      </p:sp>
      <p:sp>
        <p:nvSpPr>
          <p:cNvPr id="46084" name="Rectangle 3"/>
          <p:cNvSpPr>
            <a:spLocks noGrp="1" noChangeArrowheads="1"/>
          </p:cNvSpPr>
          <p:nvPr>
            <p:ph type="body" idx="1"/>
          </p:nvPr>
        </p:nvSpPr>
        <p:spPr/>
        <p:txBody>
          <a:bodyPr/>
          <a:lstStyle/>
          <a:p>
            <a:r>
              <a:rPr lang="en-US" smtClean="0"/>
              <a:t>Connection of </a:t>
            </a:r>
          </a:p>
          <a:p>
            <a:pPr lvl="1"/>
            <a:r>
              <a:rPr lang="en-US" smtClean="0"/>
              <a:t>MES</a:t>
            </a:r>
          </a:p>
          <a:p>
            <a:pPr lvl="1"/>
            <a:r>
              <a:rPr lang="en-US" smtClean="0"/>
              <a:t>WLS</a:t>
            </a:r>
          </a:p>
          <a:p>
            <a:pPr lvl="1"/>
            <a:r>
              <a:rPr lang="en-US" smtClean="0"/>
              <a:t>PT</a:t>
            </a:r>
          </a:p>
        </p:txBody>
      </p:sp>
      <p:pic>
        <p:nvPicPr>
          <p:cNvPr id="46085" name="Picture 8" descr="raptor logo jpg"/>
          <p:cNvPicPr>
            <a:picLocks noChangeAspect="1" noChangeArrowheads="1"/>
          </p:cNvPicPr>
          <p:nvPr/>
        </p:nvPicPr>
        <p:blipFill>
          <a:blip r:embed="rId3" cstate="print"/>
          <a:srcRect/>
          <a:stretch>
            <a:fillRect/>
          </a:stretch>
        </p:blipFill>
        <p:spPr bwMode="auto">
          <a:xfrm>
            <a:off x="6948488" y="333375"/>
            <a:ext cx="1800225" cy="488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3" name="Rectangle 3"/>
          <p:cNvSpPr>
            <a:spLocks noGrp="1" noChangeArrowheads="1"/>
          </p:cNvSpPr>
          <p:nvPr>
            <p:ph type="title"/>
          </p:nvPr>
        </p:nvSpPr>
        <p:spPr/>
        <p:txBody>
          <a:bodyPr/>
          <a:lstStyle/>
          <a:p>
            <a:pPr>
              <a:defRPr/>
            </a:pPr>
            <a:r>
              <a:rPr lang="en-US" smtClean="0"/>
              <a:t>Temperature sensors</a:t>
            </a:r>
          </a:p>
        </p:txBody>
      </p:sp>
      <p:sp>
        <p:nvSpPr>
          <p:cNvPr id="47107" name="Rectangle 4"/>
          <p:cNvSpPr>
            <a:spLocks noGrp="1" noChangeArrowheads="1"/>
          </p:cNvSpPr>
          <p:nvPr>
            <p:ph sz="half" idx="1"/>
          </p:nvPr>
        </p:nvSpPr>
        <p:spPr/>
        <p:txBody>
          <a:bodyPr/>
          <a:lstStyle/>
          <a:p>
            <a:r>
              <a:rPr lang="en-US" sz="2400" smtClean="0"/>
              <a:t>Connects to:</a:t>
            </a:r>
          </a:p>
          <a:p>
            <a:pPr lvl="1"/>
            <a:r>
              <a:rPr lang="en-US" sz="2000" smtClean="0"/>
              <a:t>REX (max 6 elements)</a:t>
            </a:r>
          </a:p>
          <a:p>
            <a:pPr lvl="1"/>
            <a:r>
              <a:rPr lang="en-US" sz="2000" smtClean="0"/>
              <a:t>SDAU for REX (max 14 elements)</a:t>
            </a:r>
          </a:p>
          <a:p>
            <a:pPr lvl="1"/>
            <a:r>
              <a:rPr lang="en-US" sz="2000" smtClean="0"/>
              <a:t>2210 DU for PRO (max 6 elements)</a:t>
            </a:r>
          </a:p>
          <a:p>
            <a:pPr lvl="1"/>
            <a:endParaRPr lang="en-US" sz="2000" smtClean="0"/>
          </a:p>
          <a:p>
            <a:endParaRPr lang="en-US" sz="2400" smtClean="0"/>
          </a:p>
        </p:txBody>
      </p:sp>
      <p:pic>
        <p:nvPicPr>
          <p:cNvPr id="47108" name="Picture 2" descr="Illustration_Rex"/>
          <p:cNvPicPr>
            <a:picLocks noGrp="1" noChangeAspect="1" noChangeArrowheads="1"/>
          </p:cNvPicPr>
          <p:nvPr>
            <p:ph sz="quarter" idx="4294967295"/>
          </p:nvPr>
        </p:nvPicPr>
        <p:blipFill>
          <a:blip r:embed="rId3" cstate="print"/>
          <a:srcRect/>
          <a:stretch>
            <a:fillRect/>
          </a:stretch>
        </p:blipFill>
        <p:spPr>
          <a:xfrm>
            <a:off x="5000625" y="1214438"/>
            <a:ext cx="2314575" cy="3857625"/>
          </a:xfrm>
          <a:noFill/>
        </p:spPr>
      </p:pic>
      <p:pic>
        <p:nvPicPr>
          <p:cNvPr id="47109" name="Picture 5" descr="PRO_RDU_Temp"/>
          <p:cNvPicPr>
            <a:picLocks noGrp="1" noChangeAspect="1" noChangeArrowheads="1"/>
          </p:cNvPicPr>
          <p:nvPr>
            <p:ph sz="quarter" idx="2"/>
          </p:nvPr>
        </p:nvPicPr>
        <p:blipFill>
          <a:blip r:embed="rId4" cstate="print"/>
          <a:srcRect/>
          <a:stretch>
            <a:fillRect/>
          </a:stretch>
        </p:blipFill>
        <p:spPr>
          <a:xfrm>
            <a:off x="5429250" y="3857625"/>
            <a:ext cx="3119438" cy="1778000"/>
          </a:xfrm>
          <a:noFill/>
        </p:spPr>
      </p:pic>
      <p:pic>
        <p:nvPicPr>
          <p:cNvPr id="47110" name="Picture 6" descr="MST"/>
          <p:cNvPicPr>
            <a:picLocks noChangeAspect="1" noChangeArrowheads="1"/>
          </p:cNvPicPr>
          <p:nvPr/>
        </p:nvPicPr>
        <p:blipFill>
          <a:blip r:embed="rId5" cstate="print"/>
          <a:srcRect/>
          <a:stretch>
            <a:fillRect/>
          </a:stretch>
        </p:blipFill>
        <p:spPr bwMode="auto">
          <a:xfrm>
            <a:off x="928688" y="3286125"/>
            <a:ext cx="3571875" cy="2749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a:defRPr/>
            </a:pPr>
            <a:r>
              <a:rPr lang="en-US" smtClean="0"/>
              <a:t>MST</a:t>
            </a:r>
          </a:p>
        </p:txBody>
      </p:sp>
      <p:sp>
        <p:nvSpPr>
          <p:cNvPr id="48131" name="Rectangle 3"/>
          <p:cNvSpPr>
            <a:spLocks noGrp="1" noChangeArrowheads="1"/>
          </p:cNvSpPr>
          <p:nvPr>
            <p:ph idx="1"/>
          </p:nvPr>
        </p:nvSpPr>
        <p:spPr>
          <a:xfrm>
            <a:off x="571500" y="1206500"/>
            <a:ext cx="8343900" cy="865188"/>
          </a:xfrm>
        </p:spPr>
        <p:txBody>
          <a:bodyPr/>
          <a:lstStyle/>
          <a:p>
            <a:pPr marL="457200" indent="-457200"/>
            <a:r>
              <a:rPr lang="en-US" sz="2000" smtClean="0"/>
              <a:t>Max 10 meter wires from sensor, use JB if longer distances to connection point</a:t>
            </a:r>
          </a:p>
        </p:txBody>
      </p:sp>
      <p:pic>
        <p:nvPicPr>
          <p:cNvPr id="48132" name="Picture 4" descr="P9240276"/>
          <p:cNvPicPr>
            <a:picLocks noChangeAspect="1" noChangeArrowheads="1"/>
          </p:cNvPicPr>
          <p:nvPr/>
        </p:nvPicPr>
        <p:blipFill>
          <a:blip r:embed="rId3" cstate="print"/>
          <a:srcRect/>
          <a:stretch>
            <a:fillRect/>
          </a:stretch>
        </p:blipFill>
        <p:spPr bwMode="auto">
          <a:xfrm>
            <a:off x="5000625" y="1928813"/>
            <a:ext cx="2989263" cy="2689225"/>
          </a:xfrm>
          <a:prstGeom prst="rect">
            <a:avLst/>
          </a:prstGeom>
          <a:noFill/>
          <a:ln w="9525">
            <a:noFill/>
            <a:miter lim="800000"/>
            <a:headEnd/>
            <a:tailEnd/>
          </a:ln>
        </p:spPr>
      </p:pic>
      <p:pic>
        <p:nvPicPr>
          <p:cNvPr id="48133" name="Picture 5" descr="WLS w JB Tank 8"/>
          <p:cNvPicPr>
            <a:picLocks noChangeAspect="1" noChangeArrowheads="1"/>
          </p:cNvPicPr>
          <p:nvPr/>
        </p:nvPicPr>
        <p:blipFill>
          <a:blip r:embed="rId4" cstate="print"/>
          <a:srcRect/>
          <a:stretch>
            <a:fillRect/>
          </a:stretch>
        </p:blipFill>
        <p:spPr bwMode="auto">
          <a:xfrm>
            <a:off x="2000250" y="1928813"/>
            <a:ext cx="2570163" cy="43608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pPr>
              <a:defRPr/>
            </a:pPr>
            <a:r>
              <a:rPr lang="en-US" smtClean="0"/>
              <a:t>MST</a:t>
            </a:r>
          </a:p>
        </p:txBody>
      </p:sp>
      <p:sp>
        <p:nvSpPr>
          <p:cNvPr id="49155" name="Rectangle 3"/>
          <p:cNvSpPr>
            <a:spLocks noGrp="1" noChangeArrowheads="1"/>
          </p:cNvSpPr>
          <p:nvPr>
            <p:ph sz="half" idx="1"/>
          </p:nvPr>
        </p:nvSpPr>
        <p:spPr/>
        <p:txBody>
          <a:bodyPr/>
          <a:lstStyle/>
          <a:p>
            <a:r>
              <a:rPr lang="en-US" sz="2400" dirty="0" smtClean="0"/>
              <a:t>Up to 14 spots</a:t>
            </a:r>
          </a:p>
          <a:p>
            <a:pPr lvl="1"/>
            <a:r>
              <a:rPr lang="en-US" sz="1800" dirty="0" smtClean="0"/>
              <a:t>Spot 1 at the bottom</a:t>
            </a:r>
          </a:p>
          <a:p>
            <a:r>
              <a:rPr lang="en-US" sz="2400" dirty="0" smtClean="0"/>
              <a:t>Integrated WLS</a:t>
            </a:r>
          </a:p>
          <a:p>
            <a:r>
              <a:rPr lang="en-US" sz="2400" dirty="0" smtClean="0"/>
              <a:t>Color coding</a:t>
            </a:r>
          </a:p>
          <a:p>
            <a:pPr lvl="1"/>
            <a:r>
              <a:rPr lang="en-US" sz="1800" dirty="0" smtClean="0"/>
              <a:t>Return wires – Black</a:t>
            </a:r>
          </a:p>
          <a:p>
            <a:pPr lvl="1"/>
            <a:r>
              <a:rPr lang="en-US" sz="1800" dirty="0" smtClean="0"/>
              <a:t>Spot 1 – Brown</a:t>
            </a:r>
          </a:p>
          <a:p>
            <a:pPr lvl="1"/>
            <a:r>
              <a:rPr lang="en-US" sz="1800" dirty="0" smtClean="0"/>
              <a:t>Spot 2 – Red</a:t>
            </a:r>
          </a:p>
          <a:p>
            <a:pPr lvl="1"/>
            <a:r>
              <a:rPr lang="en-US" sz="1800" dirty="0" smtClean="0"/>
              <a:t>Spot 3 – Orange</a:t>
            </a:r>
          </a:p>
          <a:p>
            <a:pPr lvl="1"/>
            <a:r>
              <a:rPr lang="en-US" sz="1800" dirty="0" smtClean="0"/>
              <a:t>Spot 4 – Yellow</a:t>
            </a:r>
          </a:p>
          <a:p>
            <a:pPr lvl="1"/>
            <a:r>
              <a:rPr lang="en-US" sz="1800" dirty="0" smtClean="0"/>
              <a:t>Spot 5 – Green</a:t>
            </a:r>
          </a:p>
          <a:p>
            <a:pPr lvl="1"/>
            <a:r>
              <a:rPr lang="en-US" sz="1800" dirty="0" smtClean="0"/>
              <a:t>Spot 6 – Blue</a:t>
            </a:r>
            <a:r>
              <a:rPr lang="en-US" sz="1600" dirty="0" smtClean="0"/>
              <a:t> </a:t>
            </a:r>
          </a:p>
          <a:p>
            <a:pPr lvl="1">
              <a:buFont typeface="Wingdings" pitchFamily="2" charset="2"/>
              <a:buNone/>
            </a:pPr>
            <a:r>
              <a:rPr lang="en-US" sz="1600" i="1" dirty="0" smtClean="0"/>
              <a:t>More colors in drawing 9240 003-912</a:t>
            </a:r>
          </a:p>
        </p:txBody>
      </p:sp>
      <p:pic>
        <p:nvPicPr>
          <p:cNvPr id="49156" name="Picture 4" descr="WLS_öppen_vit-06135-06135-06135"/>
          <p:cNvPicPr>
            <a:picLocks noGrp="1" noChangeAspect="1" noChangeArrowheads="1"/>
          </p:cNvPicPr>
          <p:nvPr>
            <p:ph sz="quarter" idx="2"/>
          </p:nvPr>
        </p:nvPicPr>
        <p:blipFill>
          <a:blip r:embed="rId3" cstate="print"/>
          <a:srcRect/>
          <a:stretch>
            <a:fillRect/>
          </a:stretch>
        </p:blipFill>
        <p:spPr>
          <a:xfrm>
            <a:off x="5929313" y="1214438"/>
            <a:ext cx="2778125" cy="2268537"/>
          </a:xfrm>
          <a:noFill/>
        </p:spPr>
      </p:pic>
      <p:pic>
        <p:nvPicPr>
          <p:cNvPr id="49157" name="Picture 5" descr="Tank_temp"/>
          <p:cNvPicPr>
            <a:picLocks noChangeAspect="1" noChangeArrowheads="1"/>
          </p:cNvPicPr>
          <p:nvPr/>
        </p:nvPicPr>
        <p:blipFill>
          <a:blip r:embed="rId4" cstate="print"/>
          <a:srcRect/>
          <a:stretch>
            <a:fillRect/>
          </a:stretch>
        </p:blipFill>
        <p:spPr bwMode="auto">
          <a:xfrm>
            <a:off x="4786313" y="3786188"/>
            <a:ext cx="2043112" cy="27670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a:defRPr/>
            </a:pPr>
            <a:r>
              <a:rPr lang="en-US" smtClean="0"/>
              <a:t>WLS</a:t>
            </a:r>
          </a:p>
        </p:txBody>
      </p:sp>
      <p:sp>
        <p:nvSpPr>
          <p:cNvPr id="50179" name="Rectangle 3"/>
          <p:cNvSpPr>
            <a:spLocks noGrp="1" noChangeArrowheads="1"/>
          </p:cNvSpPr>
          <p:nvPr>
            <p:ph type="body" idx="1"/>
          </p:nvPr>
        </p:nvSpPr>
        <p:spPr/>
        <p:txBody>
          <a:bodyPr/>
          <a:lstStyle/>
          <a:p>
            <a:r>
              <a:rPr lang="en-US" smtClean="0"/>
              <a:t>Water Level Sensor</a:t>
            </a:r>
          </a:p>
          <a:p>
            <a:pPr lvl="1"/>
            <a:r>
              <a:rPr lang="en-US" smtClean="0"/>
              <a:t>Connects with analog 4-20 mA signal</a:t>
            </a:r>
          </a:p>
          <a:p>
            <a:pPr lvl="1"/>
            <a:r>
              <a:rPr lang="en-US" smtClean="0"/>
              <a:t>REX</a:t>
            </a:r>
          </a:p>
          <a:p>
            <a:pPr lvl="1"/>
            <a:r>
              <a:rPr lang="en-US" smtClean="0"/>
              <a:t>I/O Terminal</a:t>
            </a:r>
          </a:p>
          <a:p>
            <a:pPr lvl="2">
              <a:buFont typeface="Wingdings" pitchFamily="2" charset="2"/>
              <a:buNone/>
            </a:pPr>
            <a:r>
              <a:rPr lang="en-US" i="1" smtClean="0"/>
              <a:t>Old equipment</a:t>
            </a:r>
          </a:p>
          <a:p>
            <a:pPr lvl="2"/>
            <a:r>
              <a:rPr lang="en-US" i="1" smtClean="0"/>
              <a:t>RTG TRL/2</a:t>
            </a:r>
          </a:p>
          <a:p>
            <a:pPr lvl="2"/>
            <a:r>
              <a:rPr lang="en-US" i="1" smtClean="0"/>
              <a:t>Independent DAU</a:t>
            </a:r>
          </a:p>
        </p:txBody>
      </p:sp>
      <p:pic>
        <p:nvPicPr>
          <p:cNvPr id="50180" name="Picture 4" descr="WBSI"/>
          <p:cNvPicPr>
            <a:picLocks noChangeAspect="1" noChangeArrowheads="1"/>
          </p:cNvPicPr>
          <p:nvPr/>
        </p:nvPicPr>
        <p:blipFill>
          <a:blip r:embed="rId3" cstate="print"/>
          <a:srcRect/>
          <a:stretch>
            <a:fillRect/>
          </a:stretch>
        </p:blipFill>
        <p:spPr bwMode="auto">
          <a:xfrm>
            <a:off x="7786688" y="1214438"/>
            <a:ext cx="330200" cy="41608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defRPr/>
            </a:pPr>
            <a:r>
              <a:rPr lang="en-US" smtClean="0"/>
              <a:t>Temperature classification</a:t>
            </a:r>
          </a:p>
        </p:txBody>
      </p:sp>
      <p:sp>
        <p:nvSpPr>
          <p:cNvPr id="28675" name="Rectangle 3"/>
          <p:cNvSpPr>
            <a:spLocks noGrp="1" noChangeArrowheads="1"/>
          </p:cNvSpPr>
          <p:nvPr>
            <p:ph sz="half" idx="1"/>
          </p:nvPr>
        </p:nvSpPr>
        <p:spPr/>
        <p:txBody>
          <a:bodyPr/>
          <a:lstStyle/>
          <a:p>
            <a:r>
              <a:rPr lang="en-US" smtClean="0"/>
              <a:t>T1 – T6</a:t>
            </a:r>
          </a:p>
          <a:p>
            <a:pPr lvl="1"/>
            <a:r>
              <a:rPr lang="en-US" smtClean="0"/>
              <a:t>The highest component surface temperature the equipments are allowed to reach.</a:t>
            </a:r>
          </a:p>
          <a:p>
            <a:r>
              <a:rPr lang="en-US" smtClean="0"/>
              <a:t>Examples:</a:t>
            </a:r>
          </a:p>
          <a:p>
            <a:pPr lvl="1"/>
            <a:r>
              <a:rPr lang="en-US" smtClean="0"/>
              <a:t>Ignition temp </a:t>
            </a:r>
          </a:p>
          <a:p>
            <a:pPr lvl="2"/>
            <a:r>
              <a:rPr lang="en-US" smtClean="0"/>
              <a:t>Gasoline: 400°C</a:t>
            </a:r>
          </a:p>
          <a:p>
            <a:pPr lvl="2"/>
            <a:r>
              <a:rPr lang="en-US" smtClean="0"/>
              <a:t>Naphtha: 230°C</a:t>
            </a:r>
          </a:p>
          <a:p>
            <a:pPr lvl="2"/>
            <a:r>
              <a:rPr lang="en-US" smtClean="0"/>
              <a:t>Fuel oil: 200°C</a:t>
            </a:r>
          </a:p>
          <a:p>
            <a:pPr lvl="1"/>
            <a:endParaRPr lang="en-US" sz="2000" smtClean="0"/>
          </a:p>
        </p:txBody>
      </p:sp>
      <p:grpSp>
        <p:nvGrpSpPr>
          <p:cNvPr id="28676" name="Group 4"/>
          <p:cNvGrpSpPr>
            <a:grpSpLocks/>
          </p:cNvGrpSpPr>
          <p:nvPr/>
        </p:nvGrpSpPr>
        <p:grpSpPr bwMode="auto">
          <a:xfrm>
            <a:off x="5500688" y="1285875"/>
            <a:ext cx="1984375" cy="4824413"/>
            <a:chOff x="2817" y="791"/>
            <a:chExt cx="1250" cy="3039"/>
          </a:xfrm>
        </p:grpSpPr>
        <p:sp>
          <p:nvSpPr>
            <p:cNvPr id="28677" name="Text Box 5"/>
            <p:cNvSpPr txBox="1">
              <a:spLocks noChangeArrowheads="1"/>
            </p:cNvSpPr>
            <p:nvPr/>
          </p:nvSpPr>
          <p:spPr bwMode="auto">
            <a:xfrm>
              <a:off x="3017" y="836"/>
              <a:ext cx="1050" cy="2590"/>
            </a:xfrm>
            <a:prstGeom prst="rect">
              <a:avLst/>
            </a:prstGeom>
            <a:noFill/>
            <a:ln w="25400">
              <a:noFill/>
              <a:miter lim="800000"/>
              <a:headEnd/>
              <a:tailEnd/>
            </a:ln>
          </p:spPr>
          <p:txBody>
            <a:bodyPr wrap="none" lIns="95271" tIns="47636" rIns="95271" bIns="47636">
              <a:spAutoFit/>
            </a:bodyPr>
            <a:lstStyle/>
            <a:p>
              <a:pPr algn="l"/>
              <a:r>
                <a:rPr lang="en-GB">
                  <a:latin typeface="Tahoma" pitchFamily="34" charset="0"/>
                </a:rPr>
                <a:t>----- 450</a:t>
              </a:r>
              <a:r>
                <a:rPr lang="en-US">
                  <a:latin typeface="Tahoma" pitchFamily="34" charset="0"/>
                </a:rPr>
                <a:t>°C</a:t>
              </a:r>
            </a:p>
            <a:p>
              <a:pPr algn="l"/>
              <a:endParaRPr lang="en-US">
                <a:latin typeface="Tahoma" pitchFamily="34" charset="0"/>
              </a:endParaRPr>
            </a:p>
            <a:p>
              <a:pPr algn="l"/>
              <a:r>
                <a:rPr lang="en-GB">
                  <a:latin typeface="Tahoma" pitchFamily="34" charset="0"/>
                </a:rPr>
                <a:t>-----</a:t>
              </a:r>
              <a:r>
                <a:rPr lang="en-GB">
                  <a:solidFill>
                    <a:schemeClr val="tx1"/>
                  </a:solidFill>
                  <a:latin typeface="Tahoma" pitchFamily="34" charset="0"/>
                </a:rPr>
                <a:t> </a:t>
              </a:r>
              <a:r>
                <a:rPr lang="en-GB">
                  <a:latin typeface="Tahoma" pitchFamily="34" charset="0"/>
                </a:rPr>
                <a:t>300</a:t>
              </a:r>
              <a:r>
                <a:rPr lang="en-US">
                  <a:latin typeface="Tahoma" pitchFamily="34" charset="0"/>
                </a:rPr>
                <a:t>°C</a:t>
              </a:r>
            </a:p>
            <a:p>
              <a:pPr algn="l"/>
              <a:endParaRPr lang="en-US">
                <a:latin typeface="Tahoma" pitchFamily="34" charset="0"/>
              </a:endParaRPr>
            </a:p>
            <a:p>
              <a:pPr algn="l"/>
              <a:r>
                <a:rPr lang="en-GB">
                  <a:latin typeface="Tahoma" pitchFamily="34" charset="0"/>
                </a:rPr>
                <a:t>-----</a:t>
              </a:r>
              <a:r>
                <a:rPr lang="en-GB">
                  <a:solidFill>
                    <a:schemeClr val="tx1"/>
                  </a:solidFill>
                  <a:latin typeface="Tahoma" pitchFamily="34" charset="0"/>
                </a:rPr>
                <a:t> </a:t>
              </a:r>
              <a:r>
                <a:rPr lang="en-GB">
                  <a:latin typeface="Tahoma" pitchFamily="34" charset="0"/>
                </a:rPr>
                <a:t>200</a:t>
              </a:r>
              <a:r>
                <a:rPr lang="en-US">
                  <a:latin typeface="Tahoma" pitchFamily="34" charset="0"/>
                </a:rPr>
                <a:t>°C</a:t>
              </a:r>
            </a:p>
            <a:p>
              <a:pPr algn="l"/>
              <a:endParaRPr lang="en-US">
                <a:latin typeface="Tahoma" pitchFamily="34" charset="0"/>
              </a:endParaRPr>
            </a:p>
            <a:p>
              <a:pPr algn="l"/>
              <a:r>
                <a:rPr lang="en-GB">
                  <a:latin typeface="Tahoma" pitchFamily="34" charset="0"/>
                </a:rPr>
                <a:t>-----</a:t>
              </a:r>
              <a:r>
                <a:rPr lang="en-GB">
                  <a:solidFill>
                    <a:schemeClr val="tx1"/>
                  </a:solidFill>
                  <a:latin typeface="Tahoma" pitchFamily="34" charset="0"/>
                </a:rPr>
                <a:t> </a:t>
              </a:r>
              <a:r>
                <a:rPr lang="en-GB">
                  <a:latin typeface="Tahoma" pitchFamily="34" charset="0"/>
                </a:rPr>
                <a:t>135</a:t>
              </a:r>
              <a:r>
                <a:rPr lang="en-US">
                  <a:latin typeface="Tahoma" pitchFamily="34" charset="0"/>
                </a:rPr>
                <a:t>°C</a:t>
              </a:r>
            </a:p>
            <a:p>
              <a:pPr algn="l"/>
              <a:endParaRPr lang="en-US">
                <a:latin typeface="Tahoma" pitchFamily="34" charset="0"/>
              </a:endParaRPr>
            </a:p>
            <a:p>
              <a:pPr algn="l"/>
              <a:r>
                <a:rPr lang="en-GB">
                  <a:latin typeface="Tahoma" pitchFamily="34" charset="0"/>
                </a:rPr>
                <a:t>-----</a:t>
              </a:r>
              <a:r>
                <a:rPr lang="en-GB">
                  <a:solidFill>
                    <a:schemeClr val="tx1"/>
                  </a:solidFill>
                  <a:latin typeface="Tahoma" pitchFamily="34" charset="0"/>
                </a:rPr>
                <a:t> </a:t>
              </a:r>
              <a:r>
                <a:rPr lang="en-GB">
                  <a:latin typeface="Tahoma" pitchFamily="34" charset="0"/>
                </a:rPr>
                <a:t>100</a:t>
              </a:r>
              <a:r>
                <a:rPr lang="en-US">
                  <a:latin typeface="Tahoma" pitchFamily="34" charset="0"/>
                </a:rPr>
                <a:t>°C</a:t>
              </a:r>
            </a:p>
            <a:p>
              <a:pPr algn="l"/>
              <a:endParaRPr lang="en-US">
                <a:latin typeface="Tahoma" pitchFamily="34" charset="0"/>
              </a:endParaRPr>
            </a:p>
            <a:p>
              <a:pPr algn="l"/>
              <a:r>
                <a:rPr lang="en-GB">
                  <a:latin typeface="Tahoma" pitchFamily="34" charset="0"/>
                </a:rPr>
                <a:t>-----</a:t>
              </a:r>
              <a:r>
                <a:rPr lang="en-GB">
                  <a:solidFill>
                    <a:schemeClr val="tx1"/>
                  </a:solidFill>
                  <a:latin typeface="Tahoma" pitchFamily="34" charset="0"/>
                </a:rPr>
                <a:t> </a:t>
              </a:r>
              <a:r>
                <a:rPr lang="en-GB">
                  <a:latin typeface="Tahoma" pitchFamily="34" charset="0"/>
                </a:rPr>
                <a:t>85</a:t>
              </a:r>
              <a:r>
                <a:rPr lang="en-US">
                  <a:latin typeface="Tahoma" pitchFamily="34" charset="0"/>
                </a:rPr>
                <a:t>°C</a:t>
              </a:r>
              <a:endParaRPr lang="sv-SE">
                <a:latin typeface="Tahoma" pitchFamily="34" charset="0"/>
              </a:endParaRPr>
            </a:p>
          </p:txBody>
        </p:sp>
        <p:sp>
          <p:nvSpPr>
            <p:cNvPr id="28678" name="Rectangle 6"/>
            <p:cNvSpPr>
              <a:spLocks noChangeArrowheads="1"/>
            </p:cNvSpPr>
            <p:nvPr/>
          </p:nvSpPr>
          <p:spPr bwMode="auto">
            <a:xfrm>
              <a:off x="3244" y="791"/>
              <a:ext cx="91" cy="2857"/>
            </a:xfrm>
            <a:prstGeom prst="rect">
              <a:avLst/>
            </a:prstGeom>
            <a:solidFill>
              <a:schemeClr val="bg1"/>
            </a:solidFill>
            <a:ln w="25400">
              <a:solidFill>
                <a:schemeClr val="tx1"/>
              </a:solidFill>
              <a:miter lim="800000"/>
              <a:headEnd/>
              <a:tailEnd/>
            </a:ln>
          </p:spPr>
          <p:txBody>
            <a:bodyPr wrap="none" lIns="95271" tIns="47636" rIns="95271" bIns="47636" anchor="ctr"/>
            <a:lstStyle/>
            <a:p>
              <a:endParaRPr lang="sv-SE"/>
            </a:p>
          </p:txBody>
        </p:sp>
        <p:sp>
          <p:nvSpPr>
            <p:cNvPr id="28679" name="Rectangle 7"/>
            <p:cNvSpPr>
              <a:spLocks noChangeArrowheads="1"/>
            </p:cNvSpPr>
            <p:nvPr/>
          </p:nvSpPr>
          <p:spPr bwMode="auto">
            <a:xfrm>
              <a:off x="3244" y="2106"/>
              <a:ext cx="91" cy="1542"/>
            </a:xfrm>
            <a:prstGeom prst="rect">
              <a:avLst/>
            </a:prstGeom>
            <a:solidFill>
              <a:srgbClr val="3366FF"/>
            </a:solidFill>
            <a:ln w="25400">
              <a:solidFill>
                <a:schemeClr val="tx1"/>
              </a:solidFill>
              <a:miter lim="800000"/>
              <a:headEnd/>
              <a:tailEnd/>
            </a:ln>
          </p:spPr>
          <p:txBody>
            <a:bodyPr wrap="none" lIns="95271" tIns="47636" rIns="95271" bIns="47636" anchor="ctr"/>
            <a:lstStyle/>
            <a:p>
              <a:endParaRPr lang="sv-SE"/>
            </a:p>
          </p:txBody>
        </p:sp>
        <p:sp>
          <p:nvSpPr>
            <p:cNvPr id="28680" name="Oval 8"/>
            <p:cNvSpPr>
              <a:spLocks noChangeArrowheads="1"/>
            </p:cNvSpPr>
            <p:nvPr/>
          </p:nvSpPr>
          <p:spPr bwMode="auto">
            <a:xfrm>
              <a:off x="3153" y="3557"/>
              <a:ext cx="272" cy="273"/>
            </a:xfrm>
            <a:prstGeom prst="ellipse">
              <a:avLst/>
            </a:prstGeom>
            <a:solidFill>
              <a:srgbClr val="3366FF"/>
            </a:solidFill>
            <a:ln w="25400">
              <a:solidFill>
                <a:schemeClr val="tx1"/>
              </a:solidFill>
              <a:round/>
              <a:headEnd/>
              <a:tailEnd/>
            </a:ln>
          </p:spPr>
          <p:txBody>
            <a:bodyPr wrap="none" lIns="95271" tIns="47636" rIns="95271" bIns="47636" anchor="ctr"/>
            <a:lstStyle/>
            <a:p>
              <a:endParaRPr lang="sv-SE"/>
            </a:p>
          </p:txBody>
        </p:sp>
        <p:sp>
          <p:nvSpPr>
            <p:cNvPr id="28681" name="Text Box 9"/>
            <p:cNvSpPr txBox="1">
              <a:spLocks noChangeArrowheads="1"/>
            </p:cNvSpPr>
            <p:nvPr/>
          </p:nvSpPr>
          <p:spPr bwMode="auto">
            <a:xfrm>
              <a:off x="2817" y="1041"/>
              <a:ext cx="337" cy="2590"/>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T1</a:t>
              </a:r>
            </a:p>
            <a:p>
              <a:pPr algn="l"/>
              <a:endParaRPr lang="en-GB">
                <a:solidFill>
                  <a:schemeClr val="tx1"/>
                </a:solidFill>
                <a:latin typeface="Tahoma" pitchFamily="34" charset="0"/>
              </a:endParaRPr>
            </a:p>
            <a:p>
              <a:pPr algn="l"/>
              <a:r>
                <a:rPr lang="en-GB">
                  <a:solidFill>
                    <a:schemeClr val="tx1"/>
                  </a:solidFill>
                  <a:latin typeface="Tahoma" pitchFamily="34" charset="0"/>
                </a:rPr>
                <a:t>T2</a:t>
              </a:r>
            </a:p>
            <a:p>
              <a:pPr algn="l"/>
              <a:endParaRPr lang="en-GB">
                <a:solidFill>
                  <a:schemeClr val="tx1"/>
                </a:solidFill>
                <a:latin typeface="Tahoma" pitchFamily="34" charset="0"/>
              </a:endParaRPr>
            </a:p>
            <a:p>
              <a:pPr algn="l"/>
              <a:r>
                <a:rPr lang="en-GB">
                  <a:solidFill>
                    <a:schemeClr val="tx1"/>
                  </a:solidFill>
                  <a:latin typeface="Tahoma" pitchFamily="34" charset="0"/>
                </a:rPr>
                <a:t>T3</a:t>
              </a:r>
            </a:p>
            <a:p>
              <a:pPr algn="l"/>
              <a:endParaRPr lang="en-GB">
                <a:solidFill>
                  <a:schemeClr val="tx1"/>
                </a:solidFill>
                <a:latin typeface="Tahoma" pitchFamily="34" charset="0"/>
              </a:endParaRPr>
            </a:p>
            <a:p>
              <a:pPr algn="l"/>
              <a:r>
                <a:rPr lang="en-GB">
                  <a:solidFill>
                    <a:schemeClr val="tx1"/>
                  </a:solidFill>
                  <a:latin typeface="Tahoma" pitchFamily="34" charset="0"/>
                </a:rPr>
                <a:t>T4</a:t>
              </a:r>
            </a:p>
            <a:p>
              <a:pPr algn="l"/>
              <a:endParaRPr lang="en-GB">
                <a:solidFill>
                  <a:schemeClr val="tx1"/>
                </a:solidFill>
                <a:latin typeface="Tahoma" pitchFamily="34" charset="0"/>
              </a:endParaRPr>
            </a:p>
            <a:p>
              <a:pPr algn="l"/>
              <a:r>
                <a:rPr lang="en-GB">
                  <a:solidFill>
                    <a:schemeClr val="tx1"/>
                  </a:solidFill>
                  <a:latin typeface="Tahoma" pitchFamily="34" charset="0"/>
                </a:rPr>
                <a:t>T5</a:t>
              </a:r>
            </a:p>
            <a:p>
              <a:pPr algn="l"/>
              <a:endParaRPr lang="en-GB">
                <a:solidFill>
                  <a:schemeClr val="tx1"/>
                </a:solidFill>
                <a:latin typeface="Tahoma" pitchFamily="34" charset="0"/>
              </a:endParaRPr>
            </a:p>
            <a:p>
              <a:pPr algn="l"/>
              <a:r>
                <a:rPr lang="en-GB">
                  <a:solidFill>
                    <a:schemeClr val="tx1"/>
                  </a:solidFill>
                  <a:latin typeface="Tahoma" pitchFamily="34" charset="0"/>
                </a:rPr>
                <a:t>T6</a:t>
              </a:r>
              <a:endParaRPr lang="sv-SE">
                <a:solidFill>
                  <a:schemeClr val="tx1"/>
                </a:solidFill>
                <a:latin typeface="Tahoma" pitchFamily="34" charset="0"/>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smtClean="0"/>
              <a:t>Explosion groups</a:t>
            </a:r>
          </a:p>
        </p:txBody>
      </p:sp>
      <p:sp>
        <p:nvSpPr>
          <p:cNvPr id="29699" name="Rectangle 3"/>
          <p:cNvSpPr>
            <a:spLocks noGrp="1" noChangeArrowheads="1"/>
          </p:cNvSpPr>
          <p:nvPr>
            <p:ph type="body" idx="1"/>
          </p:nvPr>
        </p:nvSpPr>
        <p:spPr/>
        <p:txBody>
          <a:bodyPr/>
          <a:lstStyle/>
          <a:p>
            <a:r>
              <a:rPr lang="en-US" smtClean="0"/>
              <a:t>Classifying of gases and vapors</a:t>
            </a:r>
          </a:p>
          <a:p>
            <a:pPr lvl="1">
              <a:buFont typeface="Wingdings" pitchFamily="2" charset="2"/>
              <a:buNone/>
            </a:pPr>
            <a:r>
              <a:rPr lang="en-US" smtClean="0"/>
              <a:t>Related to:</a:t>
            </a:r>
          </a:p>
          <a:p>
            <a:pPr lvl="1"/>
            <a:r>
              <a:rPr lang="en-US" smtClean="0"/>
              <a:t>Ignition through gap</a:t>
            </a:r>
          </a:p>
          <a:p>
            <a:pPr lvl="1"/>
            <a:r>
              <a:rPr lang="en-US" smtClean="0"/>
              <a:t>Lowest energy for ignition</a:t>
            </a:r>
          </a:p>
          <a:p>
            <a:pPr lvl="1"/>
            <a:endParaRPr lang="en-US" smtClean="0"/>
          </a:p>
          <a:p>
            <a:pPr lvl="1"/>
            <a:r>
              <a:rPr lang="en-US" smtClean="0"/>
              <a:t>I		Methane</a:t>
            </a:r>
          </a:p>
          <a:p>
            <a:pPr lvl="1"/>
            <a:r>
              <a:rPr lang="en-US" smtClean="0"/>
              <a:t>IIA	Gasoline, Propane, most fuel oils</a:t>
            </a:r>
          </a:p>
          <a:p>
            <a:pPr lvl="1"/>
            <a:r>
              <a:rPr lang="en-US" smtClean="0"/>
              <a:t>IIB	Ethylene</a:t>
            </a:r>
          </a:p>
          <a:p>
            <a:pPr lvl="1"/>
            <a:r>
              <a:rPr lang="en-US" smtClean="0"/>
              <a:t>IIC	Acetylene, Hydrogen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smtClean="0"/>
              <a:t>Explosion limits</a:t>
            </a:r>
          </a:p>
        </p:txBody>
      </p:sp>
      <p:sp>
        <p:nvSpPr>
          <p:cNvPr id="30723" name="Line 3"/>
          <p:cNvSpPr>
            <a:spLocks noChangeShapeType="1"/>
          </p:cNvSpPr>
          <p:nvPr/>
        </p:nvSpPr>
        <p:spPr bwMode="auto">
          <a:xfrm flipV="1">
            <a:off x="2500313" y="4929188"/>
            <a:ext cx="4895850" cy="0"/>
          </a:xfrm>
          <a:prstGeom prst="line">
            <a:avLst/>
          </a:prstGeom>
          <a:noFill/>
          <a:ln w="50800">
            <a:solidFill>
              <a:schemeClr val="tx1"/>
            </a:solidFill>
            <a:round/>
            <a:headEnd/>
            <a:tailEnd type="triangle" w="med" len="lg"/>
          </a:ln>
        </p:spPr>
        <p:txBody>
          <a:bodyPr lIns="95271" tIns="47636" rIns="95271" bIns="47636"/>
          <a:lstStyle/>
          <a:p>
            <a:endParaRPr lang="sv-SE"/>
          </a:p>
        </p:txBody>
      </p:sp>
      <p:sp>
        <p:nvSpPr>
          <p:cNvPr id="30724" name="Text Box 4"/>
          <p:cNvSpPr txBox="1">
            <a:spLocks noChangeArrowheads="1"/>
          </p:cNvSpPr>
          <p:nvPr/>
        </p:nvSpPr>
        <p:spPr bwMode="auto">
          <a:xfrm>
            <a:off x="1550988" y="4725988"/>
            <a:ext cx="973137" cy="735012"/>
          </a:xfrm>
          <a:prstGeom prst="rect">
            <a:avLst/>
          </a:prstGeom>
          <a:noFill/>
          <a:ln w="25400">
            <a:noFill/>
            <a:miter lim="800000"/>
            <a:headEnd/>
            <a:tailEnd/>
          </a:ln>
        </p:spPr>
        <p:txBody>
          <a:bodyPr wrap="none" lIns="95271" tIns="47636" rIns="95271" bIns="47636">
            <a:spAutoFit/>
          </a:bodyPr>
          <a:lstStyle/>
          <a:p>
            <a:r>
              <a:rPr lang="en-GB">
                <a:solidFill>
                  <a:schemeClr val="tx1"/>
                </a:solidFill>
                <a:latin typeface="Tahoma" pitchFamily="34" charset="0"/>
              </a:rPr>
              <a:t>0%</a:t>
            </a:r>
          </a:p>
          <a:p>
            <a:r>
              <a:rPr lang="en-GB" sz="1800">
                <a:solidFill>
                  <a:schemeClr val="tx1"/>
                </a:solidFill>
                <a:latin typeface="Tahoma" pitchFamily="34" charset="0"/>
              </a:rPr>
              <a:t>Only air</a:t>
            </a:r>
            <a:endParaRPr lang="sv-SE" sz="1800">
              <a:solidFill>
                <a:schemeClr val="tx1"/>
              </a:solidFill>
              <a:latin typeface="Tahoma" pitchFamily="34" charset="0"/>
            </a:endParaRPr>
          </a:p>
        </p:txBody>
      </p:sp>
      <p:sp>
        <p:nvSpPr>
          <p:cNvPr id="30725" name="Text Box 5"/>
          <p:cNvSpPr txBox="1">
            <a:spLocks noChangeArrowheads="1"/>
          </p:cNvSpPr>
          <p:nvPr/>
        </p:nvSpPr>
        <p:spPr bwMode="auto">
          <a:xfrm>
            <a:off x="7573963" y="4725988"/>
            <a:ext cx="1066800" cy="735012"/>
          </a:xfrm>
          <a:prstGeom prst="rect">
            <a:avLst/>
          </a:prstGeom>
          <a:noFill/>
          <a:ln w="25400">
            <a:noFill/>
            <a:miter lim="800000"/>
            <a:headEnd/>
            <a:tailEnd/>
          </a:ln>
        </p:spPr>
        <p:txBody>
          <a:bodyPr wrap="none" lIns="95271" tIns="47636" rIns="95271" bIns="47636">
            <a:spAutoFit/>
          </a:bodyPr>
          <a:lstStyle/>
          <a:p>
            <a:r>
              <a:rPr lang="en-GB">
                <a:solidFill>
                  <a:schemeClr val="tx1"/>
                </a:solidFill>
                <a:latin typeface="Tahoma" pitchFamily="34" charset="0"/>
              </a:rPr>
              <a:t>100%</a:t>
            </a:r>
          </a:p>
          <a:p>
            <a:r>
              <a:rPr lang="en-GB" sz="1800">
                <a:solidFill>
                  <a:schemeClr val="tx1"/>
                </a:solidFill>
                <a:latin typeface="Tahoma" pitchFamily="34" charset="0"/>
              </a:rPr>
              <a:t>Only gas</a:t>
            </a:r>
            <a:endParaRPr lang="sv-SE" sz="1800">
              <a:solidFill>
                <a:schemeClr val="tx1"/>
              </a:solidFill>
              <a:latin typeface="Tahoma" pitchFamily="34" charset="0"/>
            </a:endParaRPr>
          </a:p>
        </p:txBody>
      </p:sp>
      <p:sp>
        <p:nvSpPr>
          <p:cNvPr id="30726" name="Text Box 6"/>
          <p:cNvSpPr txBox="1">
            <a:spLocks noChangeArrowheads="1"/>
          </p:cNvSpPr>
          <p:nvPr/>
        </p:nvSpPr>
        <p:spPr bwMode="auto">
          <a:xfrm>
            <a:off x="684213" y="1196975"/>
            <a:ext cx="190500" cy="460375"/>
          </a:xfrm>
          <a:prstGeom prst="rect">
            <a:avLst/>
          </a:prstGeom>
          <a:noFill/>
          <a:ln w="25400">
            <a:noFill/>
            <a:miter lim="800000"/>
            <a:headEnd/>
            <a:tailEnd/>
          </a:ln>
        </p:spPr>
        <p:txBody>
          <a:bodyPr wrap="none" lIns="95271" tIns="47636" rIns="95271" bIns="47636">
            <a:spAutoFit/>
          </a:bodyPr>
          <a:lstStyle/>
          <a:p>
            <a:pPr algn="l"/>
            <a:endParaRPr lang="sv-SE">
              <a:solidFill>
                <a:schemeClr val="tx1"/>
              </a:solidFill>
              <a:latin typeface="Tahoma" pitchFamily="34" charset="0"/>
            </a:endParaRPr>
          </a:p>
        </p:txBody>
      </p:sp>
      <p:sp>
        <p:nvSpPr>
          <p:cNvPr id="30727" name="Text Box 7"/>
          <p:cNvSpPr txBox="1">
            <a:spLocks noChangeArrowheads="1"/>
          </p:cNvSpPr>
          <p:nvPr/>
        </p:nvSpPr>
        <p:spPr bwMode="auto">
          <a:xfrm>
            <a:off x="468313" y="1268413"/>
            <a:ext cx="1489075" cy="3746500"/>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Acetylene</a:t>
            </a:r>
          </a:p>
          <a:p>
            <a:pPr algn="l"/>
            <a:endParaRPr lang="en-GB">
              <a:solidFill>
                <a:schemeClr val="tx1"/>
              </a:solidFill>
              <a:latin typeface="Tahoma" pitchFamily="34" charset="0"/>
            </a:endParaRPr>
          </a:p>
          <a:p>
            <a:pPr algn="l"/>
            <a:r>
              <a:rPr lang="en-GB">
                <a:solidFill>
                  <a:schemeClr val="tx1"/>
                </a:solidFill>
                <a:latin typeface="Tahoma" pitchFamily="34" charset="0"/>
              </a:rPr>
              <a:t>Gasoline</a:t>
            </a:r>
          </a:p>
          <a:p>
            <a:pPr algn="l"/>
            <a:endParaRPr lang="en-GB">
              <a:solidFill>
                <a:schemeClr val="tx1"/>
              </a:solidFill>
              <a:latin typeface="Tahoma" pitchFamily="34" charset="0"/>
            </a:endParaRPr>
          </a:p>
          <a:p>
            <a:pPr algn="l"/>
            <a:r>
              <a:rPr lang="en-GB">
                <a:solidFill>
                  <a:schemeClr val="tx1"/>
                </a:solidFill>
                <a:latin typeface="Tahoma" pitchFamily="34" charset="0"/>
              </a:rPr>
              <a:t>Butane</a:t>
            </a:r>
          </a:p>
          <a:p>
            <a:pPr algn="l"/>
            <a:endParaRPr lang="en-GB">
              <a:solidFill>
                <a:schemeClr val="tx1"/>
              </a:solidFill>
              <a:latin typeface="Tahoma" pitchFamily="34" charset="0"/>
            </a:endParaRPr>
          </a:p>
          <a:p>
            <a:pPr algn="l"/>
            <a:r>
              <a:rPr lang="en-GB">
                <a:solidFill>
                  <a:schemeClr val="tx1"/>
                </a:solidFill>
                <a:latin typeface="Tahoma" pitchFamily="34" charset="0"/>
              </a:rPr>
              <a:t>Methane</a:t>
            </a:r>
          </a:p>
          <a:p>
            <a:pPr algn="l"/>
            <a:endParaRPr lang="en-GB">
              <a:solidFill>
                <a:schemeClr val="tx1"/>
              </a:solidFill>
              <a:latin typeface="Tahoma" pitchFamily="34" charset="0"/>
            </a:endParaRPr>
          </a:p>
          <a:p>
            <a:pPr algn="l"/>
            <a:r>
              <a:rPr lang="en-GB">
                <a:solidFill>
                  <a:schemeClr val="tx1"/>
                </a:solidFill>
                <a:latin typeface="Tahoma" pitchFamily="34" charset="0"/>
              </a:rPr>
              <a:t>Propane</a:t>
            </a:r>
          </a:p>
          <a:p>
            <a:pPr algn="l"/>
            <a:endParaRPr lang="sv-SE">
              <a:solidFill>
                <a:schemeClr val="tx1"/>
              </a:solidFill>
              <a:latin typeface="Tahoma" pitchFamily="34" charset="0"/>
            </a:endParaRPr>
          </a:p>
        </p:txBody>
      </p:sp>
      <p:sp>
        <p:nvSpPr>
          <p:cNvPr id="30728" name="Text Box 8"/>
          <p:cNvSpPr txBox="1">
            <a:spLocks noChangeArrowheads="1"/>
          </p:cNvSpPr>
          <p:nvPr/>
        </p:nvSpPr>
        <p:spPr bwMode="auto">
          <a:xfrm>
            <a:off x="4227513" y="5000625"/>
            <a:ext cx="1587500" cy="460375"/>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Volume %</a:t>
            </a:r>
            <a:endParaRPr lang="sv-SE">
              <a:solidFill>
                <a:schemeClr val="tx1"/>
              </a:solidFill>
              <a:latin typeface="Tahoma" pitchFamily="34" charset="0"/>
            </a:endParaRPr>
          </a:p>
        </p:txBody>
      </p:sp>
      <p:sp>
        <p:nvSpPr>
          <p:cNvPr id="30729" name="Line 9"/>
          <p:cNvSpPr>
            <a:spLocks noChangeShapeType="1"/>
          </p:cNvSpPr>
          <p:nvPr/>
        </p:nvSpPr>
        <p:spPr bwMode="auto">
          <a:xfrm>
            <a:off x="2500313" y="1500188"/>
            <a:ext cx="4681537" cy="0"/>
          </a:xfrm>
          <a:prstGeom prst="line">
            <a:avLst/>
          </a:prstGeom>
          <a:noFill/>
          <a:ln w="127000">
            <a:solidFill>
              <a:srgbClr val="FF0000"/>
            </a:solidFill>
            <a:round/>
            <a:headEnd/>
            <a:tailEnd/>
          </a:ln>
        </p:spPr>
        <p:txBody>
          <a:bodyPr lIns="95271" tIns="47636" rIns="95271" bIns="47636"/>
          <a:lstStyle/>
          <a:p>
            <a:endParaRPr lang="sv-SE"/>
          </a:p>
        </p:txBody>
      </p:sp>
      <p:sp>
        <p:nvSpPr>
          <p:cNvPr id="30730" name="Line 10"/>
          <p:cNvSpPr>
            <a:spLocks noChangeShapeType="1"/>
          </p:cNvSpPr>
          <p:nvPr/>
        </p:nvSpPr>
        <p:spPr bwMode="auto">
          <a:xfrm>
            <a:off x="2500313" y="2214563"/>
            <a:ext cx="792162" cy="0"/>
          </a:xfrm>
          <a:prstGeom prst="line">
            <a:avLst/>
          </a:prstGeom>
          <a:noFill/>
          <a:ln w="127000">
            <a:solidFill>
              <a:srgbClr val="FF0000"/>
            </a:solidFill>
            <a:round/>
            <a:headEnd/>
            <a:tailEnd/>
          </a:ln>
        </p:spPr>
        <p:txBody>
          <a:bodyPr lIns="95271" tIns="47636" rIns="95271" bIns="47636"/>
          <a:lstStyle/>
          <a:p>
            <a:endParaRPr lang="sv-SE"/>
          </a:p>
        </p:txBody>
      </p:sp>
      <p:sp>
        <p:nvSpPr>
          <p:cNvPr id="30731" name="Line 11"/>
          <p:cNvSpPr>
            <a:spLocks noChangeShapeType="1"/>
          </p:cNvSpPr>
          <p:nvPr/>
        </p:nvSpPr>
        <p:spPr bwMode="auto">
          <a:xfrm>
            <a:off x="2500313" y="2955925"/>
            <a:ext cx="647700" cy="0"/>
          </a:xfrm>
          <a:prstGeom prst="line">
            <a:avLst/>
          </a:prstGeom>
          <a:noFill/>
          <a:ln w="127000">
            <a:solidFill>
              <a:srgbClr val="FF0000"/>
            </a:solidFill>
            <a:round/>
            <a:headEnd/>
            <a:tailEnd/>
          </a:ln>
        </p:spPr>
        <p:txBody>
          <a:bodyPr lIns="95271" tIns="47636" rIns="95271" bIns="47636"/>
          <a:lstStyle/>
          <a:p>
            <a:endParaRPr lang="sv-SE"/>
          </a:p>
        </p:txBody>
      </p:sp>
      <p:sp>
        <p:nvSpPr>
          <p:cNvPr id="30732" name="Line 12"/>
          <p:cNvSpPr>
            <a:spLocks noChangeShapeType="1"/>
          </p:cNvSpPr>
          <p:nvPr/>
        </p:nvSpPr>
        <p:spPr bwMode="auto">
          <a:xfrm>
            <a:off x="2500313" y="3671888"/>
            <a:ext cx="792162" cy="0"/>
          </a:xfrm>
          <a:prstGeom prst="line">
            <a:avLst/>
          </a:prstGeom>
          <a:noFill/>
          <a:ln w="127000">
            <a:solidFill>
              <a:srgbClr val="FF0000"/>
            </a:solidFill>
            <a:round/>
            <a:headEnd/>
            <a:tailEnd/>
          </a:ln>
        </p:spPr>
        <p:txBody>
          <a:bodyPr lIns="95271" tIns="47636" rIns="95271" bIns="47636"/>
          <a:lstStyle/>
          <a:p>
            <a:endParaRPr lang="sv-SE"/>
          </a:p>
        </p:txBody>
      </p:sp>
      <p:sp>
        <p:nvSpPr>
          <p:cNvPr id="30733" name="Line 13"/>
          <p:cNvSpPr>
            <a:spLocks noChangeShapeType="1"/>
          </p:cNvSpPr>
          <p:nvPr/>
        </p:nvSpPr>
        <p:spPr bwMode="auto">
          <a:xfrm>
            <a:off x="2500313" y="4429125"/>
            <a:ext cx="720725" cy="0"/>
          </a:xfrm>
          <a:prstGeom prst="line">
            <a:avLst/>
          </a:prstGeom>
          <a:noFill/>
          <a:ln w="127000">
            <a:solidFill>
              <a:srgbClr val="FF0000"/>
            </a:solidFill>
            <a:round/>
            <a:headEnd/>
            <a:tailEnd/>
          </a:ln>
        </p:spPr>
        <p:txBody>
          <a:bodyPr lIns="95271" tIns="47636" rIns="95271" bIns="47636"/>
          <a:lstStyle/>
          <a:p>
            <a:endParaRPr lang="sv-SE"/>
          </a:p>
        </p:txBody>
      </p:sp>
      <p:sp>
        <p:nvSpPr>
          <p:cNvPr id="30734" name="Text Box 14"/>
          <p:cNvSpPr txBox="1">
            <a:spLocks noChangeArrowheads="1"/>
          </p:cNvSpPr>
          <p:nvPr/>
        </p:nvSpPr>
        <p:spPr bwMode="auto">
          <a:xfrm>
            <a:off x="7286625" y="1330325"/>
            <a:ext cx="882650" cy="339725"/>
          </a:xfrm>
          <a:prstGeom prst="rect">
            <a:avLst/>
          </a:prstGeom>
          <a:noFill/>
          <a:ln w="25400">
            <a:noFill/>
            <a:miter lim="800000"/>
            <a:headEnd/>
            <a:tailEnd/>
          </a:ln>
        </p:spPr>
        <p:txBody>
          <a:bodyPr wrap="none" lIns="95271" tIns="47636" rIns="95271" bIns="47636">
            <a:spAutoFit/>
          </a:bodyPr>
          <a:lstStyle/>
          <a:p>
            <a:pPr algn="l"/>
            <a:r>
              <a:rPr lang="en-GB" sz="1600">
                <a:solidFill>
                  <a:schemeClr val="tx1"/>
                </a:solidFill>
                <a:latin typeface="Tahoma" pitchFamily="34" charset="0"/>
              </a:rPr>
              <a:t>1,5-100</a:t>
            </a:r>
            <a:endParaRPr lang="sv-SE" sz="1600">
              <a:solidFill>
                <a:schemeClr val="tx1"/>
              </a:solidFill>
              <a:latin typeface="Tahoma" pitchFamily="34" charset="0"/>
            </a:endParaRPr>
          </a:p>
        </p:txBody>
      </p:sp>
      <p:sp>
        <p:nvSpPr>
          <p:cNvPr id="30735" name="Text Box 15"/>
          <p:cNvSpPr txBox="1">
            <a:spLocks noChangeArrowheads="1"/>
          </p:cNvSpPr>
          <p:nvPr/>
        </p:nvSpPr>
        <p:spPr bwMode="auto">
          <a:xfrm>
            <a:off x="3500438" y="2044700"/>
            <a:ext cx="660400" cy="339725"/>
          </a:xfrm>
          <a:prstGeom prst="rect">
            <a:avLst/>
          </a:prstGeom>
          <a:noFill/>
          <a:ln w="25400">
            <a:noFill/>
            <a:miter lim="800000"/>
            <a:headEnd/>
            <a:tailEnd/>
          </a:ln>
        </p:spPr>
        <p:txBody>
          <a:bodyPr wrap="none" lIns="95271" tIns="47636" rIns="95271" bIns="47636">
            <a:spAutoFit/>
          </a:bodyPr>
          <a:lstStyle/>
          <a:p>
            <a:pPr algn="l"/>
            <a:r>
              <a:rPr lang="en-GB" sz="1600">
                <a:solidFill>
                  <a:schemeClr val="tx1"/>
                </a:solidFill>
                <a:latin typeface="Tahoma" pitchFamily="34" charset="0"/>
              </a:rPr>
              <a:t>0,6-8</a:t>
            </a:r>
            <a:endParaRPr lang="sv-SE" sz="1600">
              <a:solidFill>
                <a:schemeClr val="tx1"/>
              </a:solidFill>
              <a:latin typeface="Tahoma" pitchFamily="34" charset="0"/>
            </a:endParaRPr>
          </a:p>
        </p:txBody>
      </p:sp>
      <p:sp>
        <p:nvSpPr>
          <p:cNvPr id="30736" name="Text Box 16"/>
          <p:cNvSpPr txBox="1">
            <a:spLocks noChangeArrowheads="1"/>
          </p:cNvSpPr>
          <p:nvPr/>
        </p:nvSpPr>
        <p:spPr bwMode="auto">
          <a:xfrm>
            <a:off x="3500438" y="2786063"/>
            <a:ext cx="833437" cy="339725"/>
          </a:xfrm>
          <a:prstGeom prst="rect">
            <a:avLst/>
          </a:prstGeom>
          <a:noFill/>
          <a:ln w="25400">
            <a:noFill/>
            <a:miter lim="800000"/>
            <a:headEnd/>
            <a:tailEnd/>
          </a:ln>
        </p:spPr>
        <p:txBody>
          <a:bodyPr wrap="none" lIns="95271" tIns="47636" rIns="95271" bIns="47636">
            <a:spAutoFit/>
          </a:bodyPr>
          <a:lstStyle/>
          <a:p>
            <a:pPr algn="l"/>
            <a:r>
              <a:rPr lang="en-GB" sz="1600">
                <a:solidFill>
                  <a:schemeClr val="tx1"/>
                </a:solidFill>
                <a:latin typeface="Tahoma" pitchFamily="34" charset="0"/>
              </a:rPr>
              <a:t>1,5-8,5</a:t>
            </a:r>
            <a:endParaRPr lang="sv-SE" sz="1600">
              <a:solidFill>
                <a:schemeClr val="tx1"/>
              </a:solidFill>
              <a:latin typeface="Tahoma" pitchFamily="34" charset="0"/>
            </a:endParaRPr>
          </a:p>
        </p:txBody>
      </p:sp>
      <p:sp>
        <p:nvSpPr>
          <p:cNvPr id="30737" name="Text Box 17"/>
          <p:cNvSpPr txBox="1">
            <a:spLocks noChangeArrowheads="1"/>
          </p:cNvSpPr>
          <p:nvPr/>
        </p:nvSpPr>
        <p:spPr bwMode="auto">
          <a:xfrm>
            <a:off x="3714750" y="3500438"/>
            <a:ext cx="785813" cy="342900"/>
          </a:xfrm>
          <a:prstGeom prst="rect">
            <a:avLst/>
          </a:prstGeom>
          <a:noFill/>
          <a:ln w="25400">
            <a:noFill/>
            <a:miter lim="800000"/>
            <a:headEnd/>
            <a:tailEnd/>
          </a:ln>
        </p:spPr>
        <p:txBody>
          <a:bodyPr lIns="95271" tIns="47636" rIns="95271" bIns="47636">
            <a:spAutoFit/>
          </a:bodyPr>
          <a:lstStyle/>
          <a:p>
            <a:pPr algn="l"/>
            <a:r>
              <a:rPr lang="en-GB" sz="1600">
                <a:solidFill>
                  <a:schemeClr val="tx1"/>
                </a:solidFill>
                <a:latin typeface="Tahoma" pitchFamily="34" charset="0"/>
              </a:rPr>
              <a:t>5-15</a:t>
            </a:r>
            <a:endParaRPr lang="sv-SE" sz="1600">
              <a:solidFill>
                <a:schemeClr val="tx1"/>
              </a:solidFill>
              <a:latin typeface="Tahoma" pitchFamily="34" charset="0"/>
            </a:endParaRPr>
          </a:p>
        </p:txBody>
      </p:sp>
      <p:sp>
        <p:nvSpPr>
          <p:cNvPr id="30738" name="Text Box 18"/>
          <p:cNvSpPr txBox="1">
            <a:spLocks noChangeArrowheads="1"/>
          </p:cNvSpPr>
          <p:nvPr/>
        </p:nvSpPr>
        <p:spPr bwMode="auto">
          <a:xfrm>
            <a:off x="3500438" y="4259263"/>
            <a:ext cx="833437" cy="339725"/>
          </a:xfrm>
          <a:prstGeom prst="rect">
            <a:avLst/>
          </a:prstGeom>
          <a:noFill/>
          <a:ln w="25400">
            <a:noFill/>
            <a:miter lim="800000"/>
            <a:headEnd/>
            <a:tailEnd/>
          </a:ln>
        </p:spPr>
        <p:txBody>
          <a:bodyPr wrap="none" lIns="95271" tIns="47636" rIns="95271" bIns="47636">
            <a:spAutoFit/>
          </a:bodyPr>
          <a:lstStyle/>
          <a:p>
            <a:pPr algn="l"/>
            <a:r>
              <a:rPr lang="en-GB" sz="1600">
                <a:solidFill>
                  <a:schemeClr val="tx1"/>
                </a:solidFill>
                <a:latin typeface="Tahoma" pitchFamily="34" charset="0"/>
              </a:rPr>
              <a:t>2,1-9,5</a:t>
            </a:r>
            <a:endParaRPr lang="sv-SE" sz="1600">
              <a:solidFill>
                <a:schemeClr val="tx1"/>
              </a:solidFill>
              <a:latin typeface="Tahoma"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en-US" dirty="0" smtClean="0"/>
              <a:t>Electrical design in Ex area</a:t>
            </a:r>
          </a:p>
        </p:txBody>
      </p:sp>
      <p:sp>
        <p:nvSpPr>
          <p:cNvPr id="31747" name="Rectangle 3"/>
          <p:cNvSpPr>
            <a:spLocks noGrp="1" noChangeArrowheads="1"/>
          </p:cNvSpPr>
          <p:nvPr>
            <p:ph idx="1"/>
          </p:nvPr>
        </p:nvSpPr>
        <p:spPr/>
        <p:txBody>
          <a:bodyPr/>
          <a:lstStyle/>
          <a:p>
            <a:r>
              <a:rPr lang="en-US" smtClean="0"/>
              <a:t>Flame proof enclosures, </a:t>
            </a:r>
            <a:r>
              <a:rPr lang="en-US" sz="3200" b="1" smtClean="0"/>
              <a:t>Exd</a:t>
            </a:r>
          </a:p>
          <a:p>
            <a:pPr lvl="1"/>
            <a:r>
              <a:rPr lang="en-US" sz="2000" smtClean="0"/>
              <a:t>Ignition can appear but should be kept inside the enclosure </a:t>
            </a:r>
          </a:p>
          <a:p>
            <a:r>
              <a:rPr lang="en-US" smtClean="0"/>
              <a:t>Limitation of power consumption/supply, </a:t>
            </a:r>
            <a:r>
              <a:rPr lang="en-US" sz="3200" b="1" smtClean="0"/>
              <a:t>Exi</a:t>
            </a:r>
          </a:p>
          <a:p>
            <a:pPr lvl="1"/>
            <a:r>
              <a:rPr lang="en-US" sz="2000" smtClean="0"/>
              <a:t>not enough with power to generate a spark</a:t>
            </a:r>
          </a:p>
          <a:p>
            <a:pPr lvl="1"/>
            <a:r>
              <a:rPr lang="en-US" sz="2000" smtClean="0"/>
              <a:t>not enough power to create heating of equipment</a:t>
            </a:r>
          </a:p>
          <a:p>
            <a:r>
              <a:rPr lang="en-US" smtClean="0"/>
              <a:t>Increased safety, </a:t>
            </a:r>
            <a:r>
              <a:rPr lang="en-US" sz="3200" b="1" smtClean="0"/>
              <a:t>Exe</a:t>
            </a:r>
          </a:p>
          <a:p>
            <a:pPr lvl="1"/>
            <a:r>
              <a:rPr lang="en-US" sz="2000" smtClean="0"/>
              <a:t>Simple equipment</a:t>
            </a:r>
          </a:p>
          <a:p>
            <a:pPr lvl="2"/>
            <a:r>
              <a:rPr lang="en-US" sz="1800" smtClean="0"/>
              <a:t>Junction boxes</a:t>
            </a:r>
          </a:p>
          <a:p>
            <a:pPr lvl="1"/>
            <a:r>
              <a:rPr lang="en-US" sz="2000" smtClean="0"/>
              <a:t>No risk for sparkles during normal operation </a:t>
            </a:r>
          </a:p>
        </p:txBody>
      </p:sp>
      <p:grpSp>
        <p:nvGrpSpPr>
          <p:cNvPr id="31748" name="Group 15"/>
          <p:cNvGrpSpPr>
            <a:grpSpLocks/>
          </p:cNvGrpSpPr>
          <p:nvPr/>
        </p:nvGrpSpPr>
        <p:grpSpPr bwMode="auto">
          <a:xfrm>
            <a:off x="6929438" y="3714750"/>
            <a:ext cx="1582737" cy="863600"/>
            <a:chOff x="4513" y="709"/>
            <a:chExt cx="952" cy="453"/>
          </a:xfrm>
        </p:grpSpPr>
        <p:sp>
          <p:nvSpPr>
            <p:cNvPr id="31750" name="Line 16"/>
            <p:cNvSpPr>
              <a:spLocks noChangeShapeType="1"/>
            </p:cNvSpPr>
            <p:nvPr/>
          </p:nvSpPr>
          <p:spPr bwMode="auto">
            <a:xfrm>
              <a:off x="4513" y="754"/>
              <a:ext cx="136" cy="0"/>
            </a:xfrm>
            <a:prstGeom prst="line">
              <a:avLst/>
            </a:prstGeom>
            <a:noFill/>
            <a:ln w="50800">
              <a:solidFill>
                <a:srgbClr val="000000"/>
              </a:solidFill>
              <a:round/>
              <a:headEnd/>
              <a:tailEnd/>
            </a:ln>
          </p:spPr>
          <p:txBody>
            <a:bodyPr lIns="95271" tIns="47636" rIns="95271" bIns="47636"/>
            <a:lstStyle/>
            <a:p>
              <a:endParaRPr lang="sv-SE"/>
            </a:p>
          </p:txBody>
        </p:sp>
        <p:sp>
          <p:nvSpPr>
            <p:cNvPr id="31751" name="Line 17"/>
            <p:cNvSpPr>
              <a:spLocks noChangeShapeType="1"/>
            </p:cNvSpPr>
            <p:nvPr/>
          </p:nvSpPr>
          <p:spPr bwMode="auto">
            <a:xfrm>
              <a:off x="4649" y="754"/>
              <a:ext cx="0" cy="408"/>
            </a:xfrm>
            <a:prstGeom prst="line">
              <a:avLst/>
            </a:prstGeom>
            <a:noFill/>
            <a:ln w="50800">
              <a:solidFill>
                <a:srgbClr val="000000"/>
              </a:solidFill>
              <a:round/>
              <a:headEnd/>
              <a:tailEnd/>
            </a:ln>
          </p:spPr>
          <p:txBody>
            <a:bodyPr lIns="95271" tIns="47636" rIns="95271" bIns="47636"/>
            <a:lstStyle/>
            <a:p>
              <a:endParaRPr lang="sv-SE"/>
            </a:p>
          </p:txBody>
        </p:sp>
        <p:sp>
          <p:nvSpPr>
            <p:cNvPr id="31752" name="Line 18"/>
            <p:cNvSpPr>
              <a:spLocks noChangeShapeType="1"/>
            </p:cNvSpPr>
            <p:nvPr/>
          </p:nvSpPr>
          <p:spPr bwMode="auto">
            <a:xfrm>
              <a:off x="4649" y="1162"/>
              <a:ext cx="680" cy="0"/>
            </a:xfrm>
            <a:prstGeom prst="line">
              <a:avLst/>
            </a:prstGeom>
            <a:noFill/>
            <a:ln w="50800">
              <a:solidFill>
                <a:srgbClr val="000000"/>
              </a:solidFill>
              <a:round/>
              <a:headEnd/>
              <a:tailEnd/>
            </a:ln>
          </p:spPr>
          <p:txBody>
            <a:bodyPr lIns="95271" tIns="47636" rIns="95271" bIns="47636"/>
            <a:lstStyle/>
            <a:p>
              <a:endParaRPr lang="sv-SE"/>
            </a:p>
          </p:txBody>
        </p:sp>
        <p:sp>
          <p:nvSpPr>
            <p:cNvPr id="31753" name="Line 19"/>
            <p:cNvSpPr>
              <a:spLocks noChangeShapeType="1"/>
            </p:cNvSpPr>
            <p:nvPr/>
          </p:nvSpPr>
          <p:spPr bwMode="auto">
            <a:xfrm flipV="1">
              <a:off x="5329" y="754"/>
              <a:ext cx="0" cy="408"/>
            </a:xfrm>
            <a:prstGeom prst="line">
              <a:avLst/>
            </a:prstGeom>
            <a:noFill/>
            <a:ln w="50800">
              <a:solidFill>
                <a:srgbClr val="000000"/>
              </a:solidFill>
              <a:round/>
              <a:headEnd/>
              <a:tailEnd/>
            </a:ln>
          </p:spPr>
          <p:txBody>
            <a:bodyPr lIns="95271" tIns="47636" rIns="95271" bIns="47636"/>
            <a:lstStyle/>
            <a:p>
              <a:endParaRPr lang="sv-SE"/>
            </a:p>
          </p:txBody>
        </p:sp>
        <p:sp>
          <p:nvSpPr>
            <p:cNvPr id="31754" name="Line 20"/>
            <p:cNvSpPr>
              <a:spLocks noChangeShapeType="1"/>
            </p:cNvSpPr>
            <p:nvPr/>
          </p:nvSpPr>
          <p:spPr bwMode="auto">
            <a:xfrm>
              <a:off x="5329" y="754"/>
              <a:ext cx="136" cy="0"/>
            </a:xfrm>
            <a:prstGeom prst="line">
              <a:avLst/>
            </a:prstGeom>
            <a:noFill/>
            <a:ln w="50800">
              <a:solidFill>
                <a:srgbClr val="000000"/>
              </a:solidFill>
              <a:round/>
              <a:headEnd/>
              <a:tailEnd/>
            </a:ln>
          </p:spPr>
          <p:txBody>
            <a:bodyPr lIns="95271" tIns="47636" rIns="95271" bIns="47636"/>
            <a:lstStyle/>
            <a:p>
              <a:endParaRPr lang="sv-SE"/>
            </a:p>
          </p:txBody>
        </p:sp>
        <p:sp>
          <p:nvSpPr>
            <p:cNvPr id="31755" name="Line 21"/>
            <p:cNvSpPr>
              <a:spLocks noChangeShapeType="1"/>
            </p:cNvSpPr>
            <p:nvPr/>
          </p:nvSpPr>
          <p:spPr bwMode="auto">
            <a:xfrm flipH="1">
              <a:off x="4513" y="709"/>
              <a:ext cx="952" cy="0"/>
            </a:xfrm>
            <a:prstGeom prst="line">
              <a:avLst/>
            </a:prstGeom>
            <a:noFill/>
            <a:ln w="50800">
              <a:solidFill>
                <a:srgbClr val="000000"/>
              </a:solidFill>
              <a:round/>
              <a:headEnd/>
              <a:tailEnd/>
            </a:ln>
          </p:spPr>
          <p:txBody>
            <a:bodyPr lIns="95271" tIns="47636" rIns="95271" bIns="47636"/>
            <a:lstStyle/>
            <a:p>
              <a:endParaRPr lang="sv-SE"/>
            </a:p>
          </p:txBody>
        </p:sp>
        <p:sp>
          <p:nvSpPr>
            <p:cNvPr id="31756" name="AutoShape 22"/>
            <p:cNvSpPr>
              <a:spLocks noChangeArrowheads="1"/>
            </p:cNvSpPr>
            <p:nvPr/>
          </p:nvSpPr>
          <p:spPr bwMode="auto">
            <a:xfrm rot="1676347">
              <a:off x="4785" y="754"/>
              <a:ext cx="408" cy="408"/>
            </a:xfrm>
            <a:prstGeom prst="irregularSeal1">
              <a:avLst/>
            </a:prstGeom>
            <a:solidFill>
              <a:srgbClr val="FFFF00"/>
            </a:solidFill>
            <a:ln w="12700">
              <a:solidFill>
                <a:srgbClr val="000000"/>
              </a:solidFill>
              <a:miter lim="800000"/>
              <a:headEnd/>
              <a:tailEnd/>
            </a:ln>
          </p:spPr>
          <p:txBody>
            <a:bodyPr wrap="none" lIns="95271" tIns="47636" rIns="95271" bIns="47636" anchor="ctr"/>
            <a:lstStyle/>
            <a:p>
              <a:endParaRPr lang="sv-SE"/>
            </a:p>
          </p:txBody>
        </p:sp>
        <p:grpSp>
          <p:nvGrpSpPr>
            <p:cNvPr id="31757" name="Group 23"/>
            <p:cNvGrpSpPr>
              <a:grpSpLocks/>
            </p:cNvGrpSpPr>
            <p:nvPr/>
          </p:nvGrpSpPr>
          <p:grpSpPr bwMode="auto">
            <a:xfrm flipH="1">
              <a:off x="4966" y="845"/>
              <a:ext cx="117" cy="181"/>
              <a:chOff x="4059" y="1979"/>
              <a:chExt cx="91" cy="181"/>
            </a:xfrm>
          </p:grpSpPr>
          <p:sp>
            <p:nvSpPr>
              <p:cNvPr id="31758" name="Line 24"/>
              <p:cNvSpPr>
                <a:spLocks noChangeShapeType="1"/>
              </p:cNvSpPr>
              <p:nvPr/>
            </p:nvSpPr>
            <p:spPr bwMode="auto">
              <a:xfrm>
                <a:off x="4105" y="1979"/>
                <a:ext cx="45" cy="90"/>
              </a:xfrm>
              <a:prstGeom prst="line">
                <a:avLst/>
              </a:prstGeom>
              <a:noFill/>
              <a:ln w="25400">
                <a:solidFill>
                  <a:srgbClr val="FF0000"/>
                </a:solidFill>
                <a:round/>
                <a:headEnd/>
                <a:tailEnd/>
              </a:ln>
            </p:spPr>
            <p:txBody>
              <a:bodyPr lIns="95271" tIns="47636" rIns="95271" bIns="47636"/>
              <a:lstStyle/>
              <a:p>
                <a:endParaRPr lang="sv-SE"/>
              </a:p>
            </p:txBody>
          </p:sp>
          <p:sp>
            <p:nvSpPr>
              <p:cNvPr id="31759" name="Line 25"/>
              <p:cNvSpPr>
                <a:spLocks noChangeShapeType="1"/>
              </p:cNvSpPr>
              <p:nvPr/>
            </p:nvSpPr>
            <p:spPr bwMode="auto">
              <a:xfrm flipH="1" flipV="1">
                <a:off x="4059" y="2069"/>
                <a:ext cx="91" cy="0"/>
              </a:xfrm>
              <a:prstGeom prst="line">
                <a:avLst/>
              </a:prstGeom>
              <a:noFill/>
              <a:ln w="25400">
                <a:solidFill>
                  <a:srgbClr val="FF0000"/>
                </a:solidFill>
                <a:round/>
                <a:headEnd/>
                <a:tailEnd/>
              </a:ln>
            </p:spPr>
            <p:txBody>
              <a:bodyPr lIns="95271" tIns="47636" rIns="95271" bIns="47636"/>
              <a:lstStyle/>
              <a:p>
                <a:endParaRPr lang="sv-SE"/>
              </a:p>
            </p:txBody>
          </p:sp>
          <p:sp>
            <p:nvSpPr>
              <p:cNvPr id="31760" name="Line 26"/>
              <p:cNvSpPr>
                <a:spLocks noChangeShapeType="1"/>
              </p:cNvSpPr>
              <p:nvPr/>
            </p:nvSpPr>
            <p:spPr bwMode="auto">
              <a:xfrm>
                <a:off x="4059" y="2069"/>
                <a:ext cx="46" cy="91"/>
              </a:xfrm>
              <a:prstGeom prst="line">
                <a:avLst/>
              </a:prstGeom>
              <a:noFill/>
              <a:ln w="25400">
                <a:solidFill>
                  <a:srgbClr val="FF0000"/>
                </a:solidFill>
                <a:round/>
                <a:headEnd/>
                <a:tailEnd type="triangle" w="med" len="med"/>
              </a:ln>
            </p:spPr>
            <p:txBody>
              <a:bodyPr lIns="95271" tIns="47636" rIns="95271" bIns="47636"/>
              <a:lstStyle/>
              <a:p>
                <a:endParaRPr lang="sv-SE"/>
              </a:p>
            </p:txBody>
          </p:sp>
        </p:grpSp>
      </p:grpSp>
      <p:sp>
        <p:nvSpPr>
          <p:cNvPr id="31749" name="Text Box 27"/>
          <p:cNvSpPr txBox="1">
            <a:spLocks noChangeArrowheads="1"/>
          </p:cNvSpPr>
          <p:nvPr/>
        </p:nvSpPr>
        <p:spPr bwMode="auto">
          <a:xfrm>
            <a:off x="6569075" y="4722813"/>
            <a:ext cx="2325688" cy="460375"/>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Exd enclosure</a:t>
            </a:r>
            <a:endParaRPr lang="sv-SE">
              <a:solidFill>
                <a:schemeClr val="tx1"/>
              </a:solidFill>
              <a:latin typeface="Tahoma"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pPr>
              <a:defRPr/>
            </a:pPr>
            <a:r>
              <a:rPr lang="en-US" smtClean="0"/>
              <a:t>Intrinsic safe equipment</a:t>
            </a:r>
          </a:p>
        </p:txBody>
      </p:sp>
      <p:sp>
        <p:nvSpPr>
          <p:cNvPr id="32771" name="Rectangle 3"/>
          <p:cNvSpPr>
            <a:spLocks noGrp="1" noChangeArrowheads="1"/>
          </p:cNvSpPr>
          <p:nvPr>
            <p:ph idx="1"/>
          </p:nvPr>
        </p:nvSpPr>
        <p:spPr>
          <a:xfrm>
            <a:off x="571500" y="1206500"/>
            <a:ext cx="8343900" cy="2293938"/>
          </a:xfrm>
        </p:spPr>
        <p:txBody>
          <a:bodyPr/>
          <a:lstStyle/>
          <a:p>
            <a:r>
              <a:rPr lang="en-US" smtClean="0"/>
              <a:t>Barrier data needs to match field equipment</a:t>
            </a:r>
          </a:p>
          <a:p>
            <a:pPr lvl="1"/>
            <a:r>
              <a:rPr lang="en-US" smtClean="0"/>
              <a:t>Power supply</a:t>
            </a:r>
          </a:p>
          <a:p>
            <a:pPr lvl="2"/>
            <a:r>
              <a:rPr lang="en-US" smtClean="0"/>
              <a:t>Maximum Voltage and Current</a:t>
            </a:r>
          </a:p>
          <a:p>
            <a:pPr lvl="1"/>
            <a:r>
              <a:rPr lang="en-US" smtClean="0"/>
              <a:t>Capacitance/Inductance</a:t>
            </a:r>
          </a:p>
          <a:p>
            <a:pPr lvl="2"/>
            <a:r>
              <a:rPr lang="en-US" smtClean="0"/>
              <a:t>Cable needs to be calculated</a:t>
            </a:r>
          </a:p>
          <a:p>
            <a:pPr lvl="1"/>
            <a:endParaRPr lang="en-US" smtClean="0"/>
          </a:p>
          <a:p>
            <a:pPr lvl="1"/>
            <a:endParaRPr lang="en-US" sz="2000" smtClean="0"/>
          </a:p>
          <a:p>
            <a:pPr lvl="1"/>
            <a:endParaRPr lang="en-US" sz="2000" smtClean="0"/>
          </a:p>
        </p:txBody>
      </p:sp>
      <p:grpSp>
        <p:nvGrpSpPr>
          <p:cNvPr id="32772" name="Group 4"/>
          <p:cNvGrpSpPr>
            <a:grpSpLocks/>
          </p:cNvGrpSpPr>
          <p:nvPr/>
        </p:nvGrpSpPr>
        <p:grpSpPr bwMode="auto">
          <a:xfrm>
            <a:off x="571500" y="3571875"/>
            <a:ext cx="7775575" cy="2449513"/>
            <a:chOff x="431" y="2205"/>
            <a:chExt cx="4898" cy="1543"/>
          </a:xfrm>
        </p:grpSpPr>
        <p:sp>
          <p:nvSpPr>
            <p:cNvPr id="32787" name="Rectangle 5"/>
            <p:cNvSpPr>
              <a:spLocks noChangeArrowheads="1"/>
            </p:cNvSpPr>
            <p:nvPr/>
          </p:nvSpPr>
          <p:spPr bwMode="auto">
            <a:xfrm>
              <a:off x="1429" y="2478"/>
              <a:ext cx="997" cy="861"/>
            </a:xfrm>
            <a:prstGeom prst="rect">
              <a:avLst/>
            </a:prstGeom>
            <a:solidFill>
              <a:schemeClr val="bg1"/>
            </a:solidFill>
            <a:ln w="25400">
              <a:solidFill>
                <a:schemeClr val="tx1"/>
              </a:solidFill>
              <a:miter lim="800000"/>
              <a:headEnd/>
              <a:tailEnd/>
            </a:ln>
          </p:spPr>
          <p:txBody>
            <a:bodyPr wrap="none" lIns="95271" tIns="47636" rIns="95271" bIns="47636" anchor="ctr"/>
            <a:lstStyle/>
            <a:p>
              <a:pPr algn="l"/>
              <a:r>
                <a:rPr lang="en-GB" sz="2000">
                  <a:solidFill>
                    <a:schemeClr val="tx1"/>
                  </a:solidFill>
                  <a:latin typeface="Tahoma" pitchFamily="34" charset="0"/>
                </a:rPr>
                <a:t>Non IS</a:t>
              </a:r>
            </a:p>
            <a:p>
              <a:pPr algn="l"/>
              <a:endParaRPr lang="en-GB" sz="2000">
                <a:solidFill>
                  <a:schemeClr val="tx1"/>
                </a:solidFill>
                <a:latin typeface="Tahoma" pitchFamily="34" charset="0"/>
              </a:endParaRPr>
            </a:p>
            <a:p>
              <a:pPr algn="l"/>
              <a:r>
                <a:rPr lang="en-GB" sz="2000">
                  <a:solidFill>
                    <a:schemeClr val="tx1"/>
                  </a:solidFill>
                  <a:latin typeface="Tahoma" pitchFamily="34" charset="0"/>
                </a:rPr>
                <a:t>	IS</a:t>
              </a:r>
              <a:endParaRPr lang="sv-SE" sz="2000">
                <a:solidFill>
                  <a:schemeClr val="tx1"/>
                </a:solidFill>
                <a:latin typeface="Tahoma" pitchFamily="34" charset="0"/>
              </a:endParaRPr>
            </a:p>
          </p:txBody>
        </p:sp>
        <p:sp>
          <p:nvSpPr>
            <p:cNvPr id="32788" name="Line 6"/>
            <p:cNvSpPr>
              <a:spLocks noChangeShapeType="1"/>
            </p:cNvSpPr>
            <p:nvPr/>
          </p:nvSpPr>
          <p:spPr bwMode="auto">
            <a:xfrm>
              <a:off x="431" y="2750"/>
              <a:ext cx="998" cy="0"/>
            </a:xfrm>
            <a:prstGeom prst="line">
              <a:avLst/>
            </a:prstGeom>
            <a:noFill/>
            <a:ln w="25400">
              <a:solidFill>
                <a:schemeClr val="tx1"/>
              </a:solidFill>
              <a:round/>
              <a:headEnd/>
              <a:tailEnd/>
            </a:ln>
          </p:spPr>
          <p:txBody>
            <a:bodyPr lIns="95271" tIns="47636" rIns="95271" bIns="47636"/>
            <a:lstStyle/>
            <a:p>
              <a:endParaRPr lang="sv-SE"/>
            </a:p>
          </p:txBody>
        </p:sp>
        <p:sp>
          <p:nvSpPr>
            <p:cNvPr id="32789" name="Line 7"/>
            <p:cNvSpPr>
              <a:spLocks noChangeShapeType="1"/>
            </p:cNvSpPr>
            <p:nvPr/>
          </p:nvSpPr>
          <p:spPr bwMode="auto">
            <a:xfrm>
              <a:off x="431" y="3067"/>
              <a:ext cx="998" cy="0"/>
            </a:xfrm>
            <a:prstGeom prst="line">
              <a:avLst/>
            </a:prstGeom>
            <a:noFill/>
            <a:ln w="25400">
              <a:solidFill>
                <a:schemeClr val="tx1"/>
              </a:solidFill>
              <a:round/>
              <a:headEnd/>
              <a:tailEnd/>
            </a:ln>
          </p:spPr>
          <p:txBody>
            <a:bodyPr lIns="95271" tIns="47636" rIns="95271" bIns="47636"/>
            <a:lstStyle/>
            <a:p>
              <a:endParaRPr lang="sv-SE"/>
            </a:p>
          </p:txBody>
        </p:sp>
        <p:sp>
          <p:nvSpPr>
            <p:cNvPr id="32790" name="Line 8"/>
            <p:cNvSpPr>
              <a:spLocks noChangeShapeType="1"/>
            </p:cNvSpPr>
            <p:nvPr/>
          </p:nvSpPr>
          <p:spPr bwMode="auto">
            <a:xfrm>
              <a:off x="2426" y="2750"/>
              <a:ext cx="1906" cy="0"/>
            </a:xfrm>
            <a:prstGeom prst="line">
              <a:avLst/>
            </a:prstGeom>
            <a:noFill/>
            <a:ln w="25400">
              <a:solidFill>
                <a:schemeClr val="tx1"/>
              </a:solidFill>
              <a:round/>
              <a:headEnd/>
              <a:tailEnd/>
            </a:ln>
          </p:spPr>
          <p:txBody>
            <a:bodyPr lIns="95271" tIns="47636" rIns="95271" bIns="47636"/>
            <a:lstStyle/>
            <a:p>
              <a:endParaRPr lang="sv-SE"/>
            </a:p>
          </p:txBody>
        </p:sp>
        <p:sp>
          <p:nvSpPr>
            <p:cNvPr id="32791" name="Line 9"/>
            <p:cNvSpPr>
              <a:spLocks noChangeShapeType="1"/>
            </p:cNvSpPr>
            <p:nvPr/>
          </p:nvSpPr>
          <p:spPr bwMode="auto">
            <a:xfrm>
              <a:off x="2426" y="3022"/>
              <a:ext cx="1906" cy="0"/>
            </a:xfrm>
            <a:prstGeom prst="line">
              <a:avLst/>
            </a:prstGeom>
            <a:noFill/>
            <a:ln w="25400">
              <a:solidFill>
                <a:schemeClr val="tx1"/>
              </a:solidFill>
              <a:round/>
              <a:headEnd/>
              <a:tailEnd/>
            </a:ln>
          </p:spPr>
          <p:txBody>
            <a:bodyPr lIns="95271" tIns="47636" rIns="95271" bIns="47636"/>
            <a:lstStyle/>
            <a:p>
              <a:endParaRPr lang="sv-SE"/>
            </a:p>
          </p:txBody>
        </p:sp>
        <p:sp>
          <p:nvSpPr>
            <p:cNvPr id="32792" name="Rectangle 10"/>
            <p:cNvSpPr>
              <a:spLocks noChangeArrowheads="1"/>
            </p:cNvSpPr>
            <p:nvPr/>
          </p:nvSpPr>
          <p:spPr bwMode="auto">
            <a:xfrm>
              <a:off x="4332" y="2432"/>
              <a:ext cx="997" cy="861"/>
            </a:xfrm>
            <a:prstGeom prst="rect">
              <a:avLst/>
            </a:prstGeom>
            <a:solidFill>
              <a:schemeClr val="bg1"/>
            </a:solidFill>
            <a:ln w="25400">
              <a:solidFill>
                <a:schemeClr val="tx1"/>
              </a:solidFill>
              <a:miter lim="800000"/>
              <a:headEnd/>
              <a:tailEnd/>
            </a:ln>
          </p:spPr>
          <p:txBody>
            <a:bodyPr wrap="none" lIns="95271" tIns="47636" rIns="95271" bIns="47636" anchor="ctr"/>
            <a:lstStyle/>
            <a:p>
              <a:r>
                <a:rPr lang="en-GB" sz="2000">
                  <a:solidFill>
                    <a:schemeClr val="tx1"/>
                  </a:solidFill>
                  <a:latin typeface="Tahoma" pitchFamily="34" charset="0"/>
                </a:rPr>
                <a:t>IS</a:t>
              </a:r>
            </a:p>
            <a:p>
              <a:r>
                <a:rPr lang="en-GB" sz="2000">
                  <a:solidFill>
                    <a:schemeClr val="tx1"/>
                  </a:solidFill>
                  <a:latin typeface="Tahoma" pitchFamily="34" charset="0"/>
                </a:rPr>
                <a:t>apparatus</a:t>
              </a:r>
              <a:endParaRPr lang="sv-SE" sz="2000">
                <a:solidFill>
                  <a:schemeClr val="tx1"/>
                </a:solidFill>
                <a:latin typeface="Tahoma" pitchFamily="34" charset="0"/>
              </a:endParaRPr>
            </a:p>
          </p:txBody>
        </p:sp>
        <p:sp>
          <p:nvSpPr>
            <p:cNvPr id="32793" name="Line 11"/>
            <p:cNvSpPr>
              <a:spLocks noChangeShapeType="1"/>
            </p:cNvSpPr>
            <p:nvPr/>
          </p:nvSpPr>
          <p:spPr bwMode="auto">
            <a:xfrm flipV="1">
              <a:off x="1429" y="2478"/>
              <a:ext cx="997" cy="861"/>
            </a:xfrm>
            <a:prstGeom prst="line">
              <a:avLst/>
            </a:prstGeom>
            <a:noFill/>
            <a:ln w="25400">
              <a:solidFill>
                <a:schemeClr val="tx1"/>
              </a:solidFill>
              <a:round/>
              <a:headEnd/>
              <a:tailEnd/>
            </a:ln>
          </p:spPr>
          <p:txBody>
            <a:bodyPr lIns="95271" tIns="47636" rIns="95271" bIns="47636"/>
            <a:lstStyle/>
            <a:p>
              <a:endParaRPr lang="sv-SE"/>
            </a:p>
          </p:txBody>
        </p:sp>
        <p:sp>
          <p:nvSpPr>
            <p:cNvPr id="32794" name="Line 12"/>
            <p:cNvSpPr>
              <a:spLocks noChangeShapeType="1"/>
            </p:cNvSpPr>
            <p:nvPr/>
          </p:nvSpPr>
          <p:spPr bwMode="auto">
            <a:xfrm>
              <a:off x="3379" y="2205"/>
              <a:ext cx="0" cy="1543"/>
            </a:xfrm>
            <a:prstGeom prst="line">
              <a:avLst/>
            </a:prstGeom>
            <a:noFill/>
            <a:ln w="25400" cap="rnd">
              <a:solidFill>
                <a:schemeClr val="tx1"/>
              </a:solidFill>
              <a:prstDash val="sysDot"/>
              <a:round/>
              <a:headEnd/>
              <a:tailEnd/>
            </a:ln>
          </p:spPr>
          <p:txBody>
            <a:bodyPr lIns="95271" tIns="47636" rIns="95271" bIns="47636"/>
            <a:lstStyle/>
            <a:p>
              <a:endParaRPr lang="sv-SE"/>
            </a:p>
          </p:txBody>
        </p:sp>
        <p:sp>
          <p:nvSpPr>
            <p:cNvPr id="32795" name="Text Box 13"/>
            <p:cNvSpPr txBox="1">
              <a:spLocks noChangeArrowheads="1"/>
            </p:cNvSpPr>
            <p:nvPr/>
          </p:nvSpPr>
          <p:spPr bwMode="auto">
            <a:xfrm>
              <a:off x="2336" y="3430"/>
              <a:ext cx="2593" cy="290"/>
            </a:xfrm>
            <a:prstGeom prst="rect">
              <a:avLst/>
            </a:prstGeom>
            <a:noFill/>
            <a:ln w="25400">
              <a:noFill/>
              <a:miter lim="800000"/>
              <a:headEnd/>
              <a:tailEnd/>
            </a:ln>
          </p:spPr>
          <p:txBody>
            <a:bodyPr wrap="none" lIns="95271" tIns="47636" rIns="95271" bIns="47636">
              <a:spAutoFit/>
            </a:bodyPr>
            <a:lstStyle/>
            <a:p>
              <a:pPr algn="l"/>
              <a:r>
                <a:rPr lang="en-GB">
                  <a:solidFill>
                    <a:schemeClr val="tx1"/>
                  </a:solidFill>
                  <a:latin typeface="Tahoma" pitchFamily="34" charset="0"/>
                </a:rPr>
                <a:t>Safe area	Hazardous area</a:t>
              </a:r>
              <a:endParaRPr lang="sv-SE">
                <a:solidFill>
                  <a:schemeClr val="tx1"/>
                </a:solidFill>
                <a:latin typeface="Tahoma" pitchFamily="34" charset="0"/>
              </a:endParaRPr>
            </a:p>
          </p:txBody>
        </p:sp>
        <p:sp>
          <p:nvSpPr>
            <p:cNvPr id="32796" name="Text Box 14"/>
            <p:cNvSpPr txBox="1">
              <a:spLocks noChangeArrowheads="1"/>
            </p:cNvSpPr>
            <p:nvPr/>
          </p:nvSpPr>
          <p:spPr bwMode="auto">
            <a:xfrm>
              <a:off x="1655" y="2252"/>
              <a:ext cx="546" cy="233"/>
            </a:xfrm>
            <a:prstGeom prst="rect">
              <a:avLst/>
            </a:prstGeom>
            <a:noFill/>
            <a:ln w="25400">
              <a:noFill/>
              <a:miter lim="800000"/>
              <a:headEnd/>
              <a:tailEnd/>
            </a:ln>
          </p:spPr>
          <p:txBody>
            <a:bodyPr wrap="none" lIns="95271" tIns="47636" rIns="95271" bIns="47636">
              <a:spAutoFit/>
            </a:bodyPr>
            <a:lstStyle/>
            <a:p>
              <a:pPr algn="l"/>
              <a:r>
                <a:rPr lang="en-GB" sz="1800">
                  <a:solidFill>
                    <a:schemeClr val="tx1"/>
                  </a:solidFill>
                  <a:latin typeface="Tahoma" pitchFamily="34" charset="0"/>
                </a:rPr>
                <a:t>Barrier</a:t>
              </a:r>
              <a:endParaRPr lang="sv-SE" sz="1800">
                <a:solidFill>
                  <a:schemeClr val="tx1"/>
                </a:solidFill>
                <a:latin typeface="Tahoma" pitchFamily="34" charset="0"/>
              </a:endParaRPr>
            </a:p>
          </p:txBody>
        </p:sp>
      </p:grpSp>
      <p:grpSp>
        <p:nvGrpSpPr>
          <p:cNvPr id="32773" name="Group 28"/>
          <p:cNvGrpSpPr>
            <a:grpSpLocks/>
          </p:cNvGrpSpPr>
          <p:nvPr/>
        </p:nvGrpSpPr>
        <p:grpSpPr bwMode="auto">
          <a:xfrm>
            <a:off x="6429375" y="1785938"/>
            <a:ext cx="2424113" cy="1624012"/>
            <a:chOff x="4059" y="709"/>
            <a:chExt cx="1527" cy="1023"/>
          </a:xfrm>
        </p:grpSpPr>
        <p:sp>
          <p:nvSpPr>
            <p:cNvPr id="32774" name="Line 15"/>
            <p:cNvSpPr>
              <a:spLocks noChangeShapeType="1"/>
            </p:cNvSpPr>
            <p:nvPr/>
          </p:nvSpPr>
          <p:spPr bwMode="auto">
            <a:xfrm>
              <a:off x="4105" y="781"/>
              <a:ext cx="194" cy="0"/>
            </a:xfrm>
            <a:prstGeom prst="line">
              <a:avLst/>
            </a:prstGeom>
            <a:noFill/>
            <a:ln w="50800">
              <a:solidFill>
                <a:srgbClr val="000000"/>
              </a:solidFill>
              <a:round/>
              <a:headEnd/>
              <a:tailEnd/>
            </a:ln>
          </p:spPr>
          <p:txBody>
            <a:bodyPr lIns="95271" tIns="47636" rIns="95271" bIns="47636"/>
            <a:lstStyle/>
            <a:p>
              <a:endParaRPr lang="sv-SE"/>
            </a:p>
          </p:txBody>
        </p:sp>
        <p:sp>
          <p:nvSpPr>
            <p:cNvPr id="32775" name="Line 16"/>
            <p:cNvSpPr>
              <a:spLocks noChangeShapeType="1"/>
            </p:cNvSpPr>
            <p:nvPr/>
          </p:nvSpPr>
          <p:spPr bwMode="auto">
            <a:xfrm>
              <a:off x="4299" y="781"/>
              <a:ext cx="0" cy="653"/>
            </a:xfrm>
            <a:prstGeom prst="line">
              <a:avLst/>
            </a:prstGeom>
            <a:noFill/>
            <a:ln w="50800">
              <a:solidFill>
                <a:srgbClr val="000000"/>
              </a:solidFill>
              <a:round/>
              <a:headEnd/>
              <a:tailEnd/>
            </a:ln>
          </p:spPr>
          <p:txBody>
            <a:bodyPr lIns="95271" tIns="47636" rIns="95271" bIns="47636"/>
            <a:lstStyle/>
            <a:p>
              <a:endParaRPr lang="sv-SE"/>
            </a:p>
          </p:txBody>
        </p:sp>
        <p:sp>
          <p:nvSpPr>
            <p:cNvPr id="32776" name="Line 17"/>
            <p:cNvSpPr>
              <a:spLocks noChangeShapeType="1"/>
            </p:cNvSpPr>
            <p:nvPr/>
          </p:nvSpPr>
          <p:spPr bwMode="auto">
            <a:xfrm>
              <a:off x="4299" y="1434"/>
              <a:ext cx="972" cy="0"/>
            </a:xfrm>
            <a:prstGeom prst="line">
              <a:avLst/>
            </a:prstGeom>
            <a:noFill/>
            <a:ln w="50800">
              <a:solidFill>
                <a:srgbClr val="000000"/>
              </a:solidFill>
              <a:round/>
              <a:headEnd/>
              <a:tailEnd/>
            </a:ln>
          </p:spPr>
          <p:txBody>
            <a:bodyPr lIns="95271" tIns="47636" rIns="95271" bIns="47636"/>
            <a:lstStyle/>
            <a:p>
              <a:endParaRPr lang="sv-SE"/>
            </a:p>
          </p:txBody>
        </p:sp>
        <p:sp>
          <p:nvSpPr>
            <p:cNvPr id="32777" name="Line 18"/>
            <p:cNvSpPr>
              <a:spLocks noChangeShapeType="1"/>
            </p:cNvSpPr>
            <p:nvPr/>
          </p:nvSpPr>
          <p:spPr bwMode="auto">
            <a:xfrm flipV="1">
              <a:off x="5271" y="781"/>
              <a:ext cx="0" cy="653"/>
            </a:xfrm>
            <a:prstGeom prst="line">
              <a:avLst/>
            </a:prstGeom>
            <a:noFill/>
            <a:ln w="50800">
              <a:solidFill>
                <a:srgbClr val="000000"/>
              </a:solidFill>
              <a:round/>
              <a:headEnd/>
              <a:tailEnd/>
            </a:ln>
          </p:spPr>
          <p:txBody>
            <a:bodyPr lIns="95271" tIns="47636" rIns="95271" bIns="47636"/>
            <a:lstStyle/>
            <a:p>
              <a:endParaRPr lang="sv-SE"/>
            </a:p>
          </p:txBody>
        </p:sp>
        <p:sp>
          <p:nvSpPr>
            <p:cNvPr id="32778" name="Line 19"/>
            <p:cNvSpPr>
              <a:spLocks noChangeShapeType="1"/>
            </p:cNvSpPr>
            <p:nvPr/>
          </p:nvSpPr>
          <p:spPr bwMode="auto">
            <a:xfrm>
              <a:off x="5271" y="781"/>
              <a:ext cx="194" cy="0"/>
            </a:xfrm>
            <a:prstGeom prst="line">
              <a:avLst/>
            </a:prstGeom>
            <a:noFill/>
            <a:ln w="50800">
              <a:solidFill>
                <a:srgbClr val="000000"/>
              </a:solidFill>
              <a:round/>
              <a:headEnd/>
              <a:tailEnd/>
            </a:ln>
          </p:spPr>
          <p:txBody>
            <a:bodyPr lIns="95271" tIns="47636" rIns="95271" bIns="47636"/>
            <a:lstStyle/>
            <a:p>
              <a:endParaRPr lang="sv-SE"/>
            </a:p>
          </p:txBody>
        </p:sp>
        <p:sp>
          <p:nvSpPr>
            <p:cNvPr id="32779" name="Line 20"/>
            <p:cNvSpPr>
              <a:spLocks noChangeShapeType="1"/>
            </p:cNvSpPr>
            <p:nvPr/>
          </p:nvSpPr>
          <p:spPr bwMode="auto">
            <a:xfrm flipH="1">
              <a:off x="4105" y="709"/>
              <a:ext cx="1360" cy="0"/>
            </a:xfrm>
            <a:prstGeom prst="line">
              <a:avLst/>
            </a:prstGeom>
            <a:noFill/>
            <a:ln w="50800">
              <a:solidFill>
                <a:srgbClr val="000000"/>
              </a:solidFill>
              <a:round/>
              <a:headEnd/>
              <a:tailEnd/>
            </a:ln>
          </p:spPr>
          <p:txBody>
            <a:bodyPr lIns="95271" tIns="47636" rIns="95271" bIns="47636"/>
            <a:lstStyle/>
            <a:p>
              <a:endParaRPr lang="sv-SE"/>
            </a:p>
          </p:txBody>
        </p:sp>
        <p:grpSp>
          <p:nvGrpSpPr>
            <p:cNvPr id="32780" name="Group 21"/>
            <p:cNvGrpSpPr>
              <a:grpSpLocks/>
            </p:cNvGrpSpPr>
            <p:nvPr/>
          </p:nvGrpSpPr>
          <p:grpSpPr bwMode="auto">
            <a:xfrm flipH="1">
              <a:off x="4688" y="938"/>
              <a:ext cx="168" cy="290"/>
              <a:chOff x="4059" y="1979"/>
              <a:chExt cx="91" cy="181"/>
            </a:xfrm>
          </p:grpSpPr>
          <p:sp>
            <p:nvSpPr>
              <p:cNvPr id="32784" name="Line 22"/>
              <p:cNvSpPr>
                <a:spLocks noChangeShapeType="1"/>
              </p:cNvSpPr>
              <p:nvPr/>
            </p:nvSpPr>
            <p:spPr bwMode="auto">
              <a:xfrm>
                <a:off x="4105" y="1979"/>
                <a:ext cx="45" cy="90"/>
              </a:xfrm>
              <a:prstGeom prst="line">
                <a:avLst/>
              </a:prstGeom>
              <a:noFill/>
              <a:ln w="25400">
                <a:solidFill>
                  <a:srgbClr val="FF0000"/>
                </a:solidFill>
                <a:round/>
                <a:headEnd/>
                <a:tailEnd/>
              </a:ln>
            </p:spPr>
            <p:txBody>
              <a:bodyPr lIns="95271" tIns="47636" rIns="95271" bIns="47636"/>
              <a:lstStyle/>
              <a:p>
                <a:endParaRPr lang="sv-SE"/>
              </a:p>
            </p:txBody>
          </p:sp>
          <p:sp>
            <p:nvSpPr>
              <p:cNvPr id="32785" name="Line 23"/>
              <p:cNvSpPr>
                <a:spLocks noChangeShapeType="1"/>
              </p:cNvSpPr>
              <p:nvPr/>
            </p:nvSpPr>
            <p:spPr bwMode="auto">
              <a:xfrm flipH="1" flipV="1">
                <a:off x="4059" y="2069"/>
                <a:ext cx="91" cy="0"/>
              </a:xfrm>
              <a:prstGeom prst="line">
                <a:avLst/>
              </a:prstGeom>
              <a:noFill/>
              <a:ln w="25400">
                <a:solidFill>
                  <a:srgbClr val="FF0000"/>
                </a:solidFill>
                <a:round/>
                <a:headEnd/>
                <a:tailEnd/>
              </a:ln>
            </p:spPr>
            <p:txBody>
              <a:bodyPr lIns="95271" tIns="47636" rIns="95271" bIns="47636"/>
              <a:lstStyle/>
              <a:p>
                <a:endParaRPr lang="sv-SE"/>
              </a:p>
            </p:txBody>
          </p:sp>
          <p:sp>
            <p:nvSpPr>
              <p:cNvPr id="32786" name="Line 24"/>
              <p:cNvSpPr>
                <a:spLocks noChangeShapeType="1"/>
              </p:cNvSpPr>
              <p:nvPr/>
            </p:nvSpPr>
            <p:spPr bwMode="auto">
              <a:xfrm>
                <a:off x="4059" y="2069"/>
                <a:ext cx="46" cy="91"/>
              </a:xfrm>
              <a:prstGeom prst="line">
                <a:avLst/>
              </a:prstGeom>
              <a:noFill/>
              <a:ln w="25400">
                <a:solidFill>
                  <a:srgbClr val="FF0000"/>
                </a:solidFill>
                <a:round/>
                <a:headEnd/>
                <a:tailEnd type="triangle" w="med" len="med"/>
              </a:ln>
            </p:spPr>
            <p:txBody>
              <a:bodyPr lIns="95271" tIns="47636" rIns="95271" bIns="47636"/>
              <a:lstStyle/>
              <a:p>
                <a:endParaRPr lang="sv-SE"/>
              </a:p>
            </p:txBody>
          </p:sp>
        </p:grpSp>
        <p:sp>
          <p:nvSpPr>
            <p:cNvPr id="32781" name="Line 25"/>
            <p:cNvSpPr>
              <a:spLocks noChangeShapeType="1"/>
            </p:cNvSpPr>
            <p:nvPr/>
          </p:nvSpPr>
          <p:spPr bwMode="auto">
            <a:xfrm flipH="1">
              <a:off x="4604" y="845"/>
              <a:ext cx="363" cy="408"/>
            </a:xfrm>
            <a:prstGeom prst="line">
              <a:avLst/>
            </a:prstGeom>
            <a:noFill/>
            <a:ln w="25400">
              <a:solidFill>
                <a:schemeClr val="tx1"/>
              </a:solidFill>
              <a:round/>
              <a:headEnd/>
              <a:tailEnd/>
            </a:ln>
          </p:spPr>
          <p:txBody>
            <a:bodyPr lIns="95271" tIns="47636" rIns="95271" bIns="47636"/>
            <a:lstStyle/>
            <a:p>
              <a:endParaRPr lang="sv-SE"/>
            </a:p>
          </p:txBody>
        </p:sp>
        <p:sp>
          <p:nvSpPr>
            <p:cNvPr id="32782" name="Line 26"/>
            <p:cNvSpPr>
              <a:spLocks noChangeShapeType="1"/>
            </p:cNvSpPr>
            <p:nvPr/>
          </p:nvSpPr>
          <p:spPr bwMode="auto">
            <a:xfrm>
              <a:off x="4604" y="845"/>
              <a:ext cx="363" cy="408"/>
            </a:xfrm>
            <a:prstGeom prst="line">
              <a:avLst/>
            </a:prstGeom>
            <a:noFill/>
            <a:ln w="25400">
              <a:solidFill>
                <a:schemeClr val="tx1"/>
              </a:solidFill>
              <a:round/>
              <a:headEnd/>
              <a:tailEnd/>
            </a:ln>
          </p:spPr>
          <p:txBody>
            <a:bodyPr lIns="95271" tIns="47636" rIns="95271" bIns="47636"/>
            <a:lstStyle/>
            <a:p>
              <a:endParaRPr lang="sv-SE"/>
            </a:p>
          </p:txBody>
        </p:sp>
        <p:sp>
          <p:nvSpPr>
            <p:cNvPr id="32783" name="Text Box 27"/>
            <p:cNvSpPr txBox="1">
              <a:spLocks noChangeArrowheads="1"/>
            </p:cNvSpPr>
            <p:nvPr/>
          </p:nvSpPr>
          <p:spPr bwMode="auto">
            <a:xfrm>
              <a:off x="4059" y="1480"/>
              <a:ext cx="1527" cy="252"/>
            </a:xfrm>
            <a:prstGeom prst="rect">
              <a:avLst/>
            </a:prstGeom>
            <a:noFill/>
            <a:ln w="25400">
              <a:noFill/>
              <a:miter lim="800000"/>
              <a:headEnd/>
              <a:tailEnd/>
            </a:ln>
          </p:spPr>
          <p:txBody>
            <a:bodyPr wrap="none" lIns="95271" tIns="47636" rIns="95271" bIns="47636">
              <a:spAutoFit/>
            </a:bodyPr>
            <a:lstStyle/>
            <a:p>
              <a:pPr algn="l"/>
              <a:r>
                <a:rPr lang="en-GB" sz="2000">
                  <a:solidFill>
                    <a:schemeClr val="tx1"/>
                  </a:solidFill>
                  <a:latin typeface="Tahoma" pitchFamily="34" charset="0"/>
                </a:rPr>
                <a:t>Ignition not allowed</a:t>
              </a:r>
              <a:endParaRPr lang="sv-SE" sz="2000">
                <a:solidFill>
                  <a:schemeClr val="tx1"/>
                </a:solidFill>
                <a:latin typeface="Tahoma" pitchFamily="34" charset="0"/>
              </a:endParaRP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defRPr/>
            </a:pPr>
            <a:r>
              <a:rPr lang="en-US" smtClean="0"/>
              <a:t>Electrical design</a:t>
            </a:r>
          </a:p>
        </p:txBody>
      </p:sp>
      <p:sp>
        <p:nvSpPr>
          <p:cNvPr id="33795" name="Rectangle 3"/>
          <p:cNvSpPr>
            <a:spLocks noGrp="1" noChangeArrowheads="1"/>
          </p:cNvSpPr>
          <p:nvPr>
            <p:ph idx="1"/>
          </p:nvPr>
        </p:nvSpPr>
        <p:spPr/>
        <p:txBody>
          <a:bodyPr/>
          <a:lstStyle/>
          <a:p>
            <a:r>
              <a:rPr lang="en-US" sz="3200" smtClean="0"/>
              <a:t>How to connect gauges to control room</a:t>
            </a:r>
          </a:p>
          <a:p>
            <a:pPr lvl="1"/>
            <a:r>
              <a:rPr lang="en-US" smtClean="0"/>
              <a:t>Cabling</a:t>
            </a:r>
          </a:p>
          <a:p>
            <a:pPr lvl="2"/>
            <a:r>
              <a:rPr lang="en-US" smtClean="0"/>
              <a:t>Grounding</a:t>
            </a:r>
          </a:p>
          <a:p>
            <a:pPr lvl="2"/>
            <a:r>
              <a:rPr lang="en-US" smtClean="0"/>
              <a:t>Shielding</a:t>
            </a:r>
          </a:p>
          <a:p>
            <a:pPr lvl="1"/>
            <a:r>
              <a:rPr lang="en-US" smtClean="0"/>
              <a:t>Field bus</a:t>
            </a:r>
          </a:p>
          <a:p>
            <a:pPr lvl="2"/>
            <a:r>
              <a:rPr lang="en-US" smtClean="0"/>
              <a:t>Requirements</a:t>
            </a:r>
          </a:p>
          <a:p>
            <a:pPr lvl="2"/>
            <a:r>
              <a:rPr lang="en-US" smtClean="0"/>
              <a:t>Layout</a:t>
            </a:r>
          </a:p>
          <a:p>
            <a:pPr lvl="3"/>
            <a:r>
              <a:rPr lang="en-US" smtClean="0"/>
              <a:t>Number of tanks</a:t>
            </a:r>
          </a:p>
          <a:p>
            <a:pPr lvl="3">
              <a:buFont typeface="Wingdings" pitchFamily="2" charset="2"/>
              <a:buNone/>
            </a:pPr>
            <a:endParaRPr lang="en-US" smtClean="0"/>
          </a:p>
        </p:txBody>
      </p:sp>
      <p:pic>
        <p:nvPicPr>
          <p:cNvPr id="33796" name="Picture 4" descr="Petrobras_Plant"/>
          <p:cNvPicPr>
            <a:picLocks noChangeAspect="1" noChangeArrowheads="1"/>
          </p:cNvPicPr>
          <p:nvPr/>
        </p:nvPicPr>
        <p:blipFill>
          <a:blip r:embed="rId3" cstate="print"/>
          <a:srcRect/>
          <a:stretch>
            <a:fillRect/>
          </a:stretch>
        </p:blipFill>
        <p:spPr bwMode="auto">
          <a:xfrm>
            <a:off x="4143375" y="2214563"/>
            <a:ext cx="4586288" cy="33575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ARTICULATE_PROJECT_OPEN" val="0"/>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06&quot;&gt;&lt;property id=&quot;20148&quot; value=&quot;5&quot;/&gt;&lt;property id=&quot;20300&quot; value=&quot;Slide 2 - &amp;quot;Hazardous area&amp;quot;&quot;/&gt;&lt;property id=&quot;20307&quot; value=&quot;263&quot;/&gt;&lt;/object&gt;&lt;object type=&quot;3&quot; unique_id=&quot;10007&quot;&gt;&lt;property id=&quot;20148&quot; value=&quot;5&quot;/&gt;&lt;property id=&quot;20300&quot; value=&quot;Slide 3 - &amp;quot;Ex zone example&amp;quot;&quot;/&gt;&lt;property id=&quot;20307&quot; value=&quot;264&quot;/&gt;&lt;/object&gt;&lt;object type=&quot;3&quot; unique_id=&quot;10008&quot;&gt;&lt;property id=&quot;20148&quot; value=&quot;5&quot;/&gt;&lt;property id=&quot;20300&quot; value=&quot;Slide 4 - &amp;quot;Temperature classification&amp;quot;&quot;/&gt;&lt;property id=&quot;20307&quot; value=&quot;265&quot;/&gt;&lt;/object&gt;&lt;object type=&quot;3&quot; unique_id=&quot;10009&quot;&gt;&lt;property id=&quot;20148&quot; value=&quot;5&quot;/&gt;&lt;property id=&quot;20300&quot; value=&quot;Slide 5 - &amp;quot;Explosion groups&amp;quot;&quot;/&gt;&lt;property id=&quot;20307&quot; value=&quot;266&quot;/&gt;&lt;/object&gt;&lt;object type=&quot;3&quot; unique_id=&quot;10010&quot;&gt;&lt;property id=&quot;20148&quot; value=&quot;5&quot;/&gt;&lt;property id=&quot;20300&quot; value=&quot;Slide 6 - &amp;quot;Explosion limits&amp;quot;&quot;/&gt;&lt;property id=&quot;20307&quot; value=&quot;267&quot;/&gt;&lt;/object&gt;&lt;object type=&quot;3&quot; unique_id=&quot;10011&quot;&gt;&lt;property id=&quot;20148&quot; value=&quot;5&quot;/&gt;&lt;property id=&quot;20300&quot; value=&quot;Slide 7 - &amp;quot;Electrical design in Ex area&amp;quot;&quot;/&gt;&lt;property id=&quot;20307&quot; value=&quot;268&quot;/&gt;&lt;/object&gt;&lt;object type=&quot;3&quot; unique_id=&quot;10012&quot;&gt;&lt;property id=&quot;20148&quot; value=&quot;5&quot;/&gt;&lt;property id=&quot;20300&quot; value=&quot;Slide 8 - &amp;quot;Intrinsic safe equipment&amp;quot;&quot;/&gt;&lt;property id=&quot;20307&quot; value=&quot;269&quot;/&gt;&lt;/object&gt;&lt;object type=&quot;3&quot; unique_id=&quot;10014&quot;&gt;&lt;property id=&quot;20148&quot; value=&quot;5&quot;/&gt;&lt;property id=&quot;20300&quot; value=&quot;Slide 9 - &amp;quot;Electrical design&amp;quot;&quot;/&gt;&lt;property id=&quot;20307&quot; value=&quot;271&quot;/&gt;&lt;/object&gt;&lt;object type=&quot;3&quot; unique_id=&quot;10015&quot;&gt;&lt;property id=&quot;20148&quot; value=&quot;5&quot;/&gt;&lt;property id=&quot;20300&quot; value=&quot;Slide 10 - &amp;quot;Cables&amp;quot;&quot;/&gt;&lt;property id=&quot;20307&quot; value=&quot;272&quot;/&gt;&lt;/object&gt;&lt;object type=&quot;3&quot; unique_id=&quot;10016&quot;&gt;&lt;property id=&quot;20148&quot; value=&quot;5&quot;/&gt;&lt;property id=&quot;20300&quot; value=&quot;Slide 11 - &amp;quot;Cables&amp;quot;&quot;/&gt;&lt;property id=&quot;20307&quot; value=&quot;273&quot;/&gt;&lt;/object&gt;&lt;object type=&quot;3&quot; unique_id=&quot;10017&quot;&gt;&lt;property id=&quot;20148&quot; value=&quot;5&quot;/&gt;&lt;property id=&quot;20300&quot; value=&quot;Slide 12 - &amp;quot;TRL/2 bus &amp;quot;&quot;/&gt;&lt;property id=&quot;20307&quot; value=&quot;274&quot;/&gt;&lt;/object&gt;&lt;object type=&quot;3&quot; unique_id=&quot;10018&quot;&gt;&lt;property id=&quot;20148&quot; value=&quot;5&quot;/&gt;&lt;property id=&quot;20300&quot; value=&quot;Slide 13 - &amp;quot;Simple TG system&amp;quot;&quot;/&gt;&lt;property id=&quot;20307&quot; value=&quot;275&quot;/&gt;&lt;/object&gt;&lt;object type=&quot;3&quot; unique_id=&quot;10019&quot;&gt;&lt;property id=&quot;20148&quot; value=&quot;5&quot;/&gt;&lt;property id=&quot;20300&quot; value=&quot;Slide 14 - &amp;quot;PC to FCU&amp;quot;&quot;/&gt;&lt;property id=&quot;20307&quot; value=&quot;276&quot;/&gt;&lt;/object&gt;&lt;object type=&quot;3&quot; unique_id=&quot;10020&quot;&gt;&lt;property id=&quot;20148&quot; value=&quot;5&quot;/&gt;&lt;property id=&quot;20300&quot; value=&quot;Slide 15 - &amp;quot;PC to FCU&amp;quot;&quot;/&gt;&lt;property id=&quot;20307&quot; value=&quot;277&quot;/&gt;&lt;/object&gt;&lt;object type=&quot;3&quot; unique_id=&quot;10021&quot;&gt;&lt;property id=&quot;20148&quot; value=&quot;5&quot;/&gt;&lt;property id=&quot;20300&quot; value=&quot;Slide 16 - &amp;quot;FCU to Tank hub, Rex and Pro&amp;quot;&quot;/&gt;&lt;property id=&quot;20307&quot; value=&quot;278&quot;/&gt;&lt;/object&gt;&lt;object type=&quot;3&quot; unique_id=&quot;10022&quot;&gt;&lt;property id=&quot;20148&quot; value=&quot;5&quot;/&gt;&lt;property id=&quot;20300&quot; value=&quot;Slide 17 - &amp;quot;Rex and Pro to display and temp&amp;quot;&quot;/&gt;&lt;property id=&quot;20307&quot; value=&quot;279&quot;/&gt;&lt;/object&gt;&lt;object type=&quot;3&quot; unique_id=&quot;10023&quot;&gt;&lt;property id=&quot;20148&quot; value=&quot;5&quot;/&gt;&lt;property id=&quot;20300&quot; value=&quot;Slide 20 - &amp;quot;Field Cabling Rex &amp;amp; Pro&amp;quot;&quot;/&gt;&lt;property id=&quot;20307&quot; value=&quot;280&quot;/&gt;&lt;/object&gt;&lt;object type=&quot;3&quot; unique_id=&quot;10024&quot;&gt;&lt;property id=&quot;20148&quot; value=&quot;5&quot;/&gt;&lt;property id=&quot;20300&quot; value=&quot;Slide 21 - &amp;quot;Grounding of screen Rex &amp;amp; Pro&amp;quot;&quot;/&gt;&lt;property id=&quot;20307&quot; value=&quot;281&quot;/&gt;&lt;/object&gt;&lt;object type=&quot;3&quot; unique_id=&quot;10025&quot;&gt;&lt;property id=&quot;20148&quot; value=&quot;5&quot;/&gt;&lt;property id=&quot;20300&quot; value=&quot;Slide 22 - &amp;quot;Grounding of shield Rex &amp;amp; Pro&amp;quot;&quot;/&gt;&lt;property id=&quot;20307&quot; value=&quot;282&quot;/&gt;&lt;/object&gt;&lt;object type=&quot;3&quot; unique_id=&quot;10026&quot;&gt;&lt;property id=&quot;20148&quot; value=&quot;5&quot;/&gt;&lt;property id=&quot;20300&quot; value=&quot;Slide 23 - &amp;quot;Continuous shield Rex &amp;amp; Pro&amp;quot;&quot;/&gt;&lt;property id=&quot;20307&quot; value=&quot;283&quot;/&gt;&lt;/object&gt;&lt;object type=&quot;3&quot; unique_id=&quot;10027&quot;&gt;&lt;property id=&quot;20148&quot; value=&quot;5&quot;/&gt;&lt;property id=&quot;20300&quot; value=&quot;Slide 25 - &amp;quot;Field cabling&amp;quot;&quot;/&gt;&lt;property id=&quot;20307&quot; value=&quot;284&quot;/&gt;&lt;/object&gt;&lt;object type=&quot;3&quot; unique_id=&quot;10028&quot;&gt;&lt;property id=&quot;20148&quot; value=&quot;5&quot;/&gt;&lt;property id=&quot;20300&quot; value=&quot;Slide 26 - &amp;quot;Cable installation&amp;quot;&quot;/&gt;&lt;property id=&quot;20307&quot; value=&quot;285&quot;/&gt;&lt;/object&gt;&lt;object type=&quot;3&quot; unique_id=&quot;10029&quot;&gt;&lt;property id=&quot;20148&quot; value=&quot;5&quot;/&gt;&lt;property id=&quot;20300&quot; value=&quot;Slide 27 - &amp;quot;Bad Examples&amp;quot;&quot;/&gt;&lt;property id=&quot;20307&quot; value=&quot;286&quot;/&gt;&lt;/object&gt;&lt;object type=&quot;3&quot; unique_id=&quot;10030&quot;&gt;&lt;property id=&quot;20148&quot; value=&quot;5&quot;/&gt;&lt;property id=&quot;20300&quot; value=&quot;Slide 28 - &amp;quot;Cable installation&amp;quot;&quot;/&gt;&lt;property id=&quot;20307&quot; value=&quot;287&quot;/&gt;&lt;/object&gt;&lt;object type=&quot;3&quot; unique_id=&quot;10031&quot;&gt;&lt;property id=&quot;20148&quot; value=&quot;5&quot;/&gt;&lt;property id=&quot;20300&quot; value=&quot;Slide 29 - &amp;quot;Bad Examples&amp;quot;&quot;/&gt;&lt;property id=&quot;20307&quot; value=&quot;288&quot;/&gt;&lt;/object&gt;&lt;object type=&quot;3&quot; unique_id=&quot;10032&quot;&gt;&lt;property id=&quot;20148&quot; value=&quot;5&quot;/&gt;&lt;property id=&quot;20300&quot; value=&quot;Slide 30 - &amp;quot;Bad Examples&amp;quot;&quot;/&gt;&lt;property id=&quot;20307&quot; value=&quot;289&quot;/&gt;&lt;/object&gt;&lt;object type=&quot;3&quot; unique_id=&quot;10034&quot;&gt;&lt;property id=&quot;20148&quot; value=&quot;5&quot;/&gt;&lt;property id=&quot;20300&quot; value=&quot;Slide 33 - &amp;quot;Temperature sensors&amp;quot;&quot;/&gt;&lt;property id=&quot;20307&quot; value=&quot;291&quot;/&gt;&lt;/object&gt;&lt;object type=&quot;3&quot; unique_id=&quot;10035&quot;&gt;&lt;property id=&quot;20148&quot; value=&quot;5&quot;/&gt;&lt;property id=&quot;20300&quot; value=&quot;Slide 34 - &amp;quot;MST&amp;quot;&quot;/&gt;&lt;property id=&quot;20307&quot; value=&quot;292&quot;/&gt;&lt;/object&gt;&lt;object type=&quot;3&quot; unique_id=&quot;10036&quot;&gt;&lt;property id=&quot;20148&quot; value=&quot;5&quot;/&gt;&lt;property id=&quot;20300&quot; value=&quot;Slide 35 - &amp;quot;MST&amp;quot;&quot;/&gt;&lt;property id=&quot;20307&quot; value=&quot;293&quot;/&gt;&lt;/object&gt;&lt;object type=&quot;3&quot; unique_id=&quot;10037&quot;&gt;&lt;property id=&quot;20148&quot; value=&quot;5&quot;/&gt;&lt;property id=&quot;20300&quot; value=&quot;Slide 36 - &amp;quot;WLS&amp;quot;&quot;/&gt;&lt;property id=&quot;20307&quot; value=&quot;294&quot;/&gt;&lt;/object&gt;&lt;object type=&quot;3&quot; unique_id=&quot;12338&quot;&gt;&lt;property id=&quot;20148&quot; value=&quot;5&quot;/&gt;&lt;property id=&quot;20300&quot; value=&quot;Slide 32 - &amp;quot;Additonal Sensors&amp;quot;&quot;/&gt;&lt;property id=&quot;20307&quot; value=&quot;295&quot;/&gt;&lt;/object&gt;&lt;object type=&quot;3&quot; unique_id=&quot;12856&quot;&gt;&lt;property id=&quot;20148&quot; value=&quot;5&quot;/&gt;&lt;property id=&quot;20300&quot; value=&quot;Slide 18 - &amp;quot;Raptor Tank bus&amp;quot;&quot;/&gt;&lt;property id=&quot;20307&quot; value=&quot;296&quot;/&gt;&lt;/object&gt;&lt;object type=&quot;3&quot; unique_id=&quot;13242&quot;&gt;&lt;property id=&quot;20148&quot; value=&quot;5&quot;/&gt;&lt;property id=&quot;20300&quot; value=&quot;Slide 19 - &amp;quot;Re-use of existing cables&amp;quot;&quot;/&gt;&lt;property id=&quot;20307&quot; value=&quot;297&quot;/&gt;&lt;/object&gt;&lt;object type=&quot;3&quot; unique_id=&quot;13783&quot;&gt;&lt;property id=&quot;20148&quot; value=&quot;5&quot;/&gt;&lt;property id=&quot;20300&quot; value=&quot;Slide 24 - &amp;quot;Grounding of shield Raptor&amp;quot;&quot;/&gt;&lt;property id=&quot;20307&quot; value=&quot;298&quot;/&gt;&lt;/object&gt;&lt;object type=&quot;3&quot; unique_id=&quot;13821&quot;&gt;&lt;property id=&quot;20148&quot; value=&quot;5&quot;/&gt;&lt;property id=&quot;20300&quot; value=&quot;Slide 31 - &amp;quot;Bad examples – what’s wrong?&amp;quot;&quot;/&gt;&lt;property id=&quot;20307&quot; value=&quot;299&quot;/&gt;&lt;/object&gt;&lt;/object&gt;&lt;/object&gt;&lt;/database&gt;"/>
  <p:tag name="SECTOMILLISECCONVERTED" val="1"/>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483</TotalTime>
  <Words>1575</Words>
  <Application>Microsoft Office PowerPoint</Application>
  <PresentationFormat>On-screen Show (4:3)</PresentationFormat>
  <Paragraphs>426</Paragraphs>
  <Slides>36</Slides>
  <Notes>32</Notes>
  <HiddenSlides>3</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39" baseType="lpstr">
      <vt:lpstr>RTG_White</vt:lpstr>
      <vt:lpstr>Visio</vt:lpstr>
      <vt:lpstr>Image</vt:lpstr>
      <vt:lpstr>Slide 1</vt:lpstr>
      <vt:lpstr>Hazardous area</vt:lpstr>
      <vt:lpstr>Ex zone example</vt:lpstr>
      <vt:lpstr>Temperature classification</vt:lpstr>
      <vt:lpstr>Explosion groups</vt:lpstr>
      <vt:lpstr>Explosion limits</vt:lpstr>
      <vt:lpstr>Electrical design in Ex area</vt:lpstr>
      <vt:lpstr>Intrinsic safe equipment</vt:lpstr>
      <vt:lpstr>Electrical design</vt:lpstr>
      <vt:lpstr>Cables</vt:lpstr>
      <vt:lpstr>Cables</vt:lpstr>
      <vt:lpstr>TRL/2 bus </vt:lpstr>
      <vt:lpstr>Simple TG system</vt:lpstr>
      <vt:lpstr>PC to FCU</vt:lpstr>
      <vt:lpstr>PC to FCU</vt:lpstr>
      <vt:lpstr>FCU to Tank hub, Rex and Pro</vt:lpstr>
      <vt:lpstr>Rex and Pro to display and temp</vt:lpstr>
      <vt:lpstr>Raptor Tank bus</vt:lpstr>
      <vt:lpstr>Re-use of existing cables</vt:lpstr>
      <vt:lpstr>Field Cabling Rex &amp; Pro</vt:lpstr>
      <vt:lpstr>Grounding of screen Rex &amp; Pro</vt:lpstr>
      <vt:lpstr>Grounding of shield Rex &amp; Pro</vt:lpstr>
      <vt:lpstr>Continuous shield Rex &amp; Pro</vt:lpstr>
      <vt:lpstr>Grounding of shield Raptor</vt:lpstr>
      <vt:lpstr>Field cabling</vt:lpstr>
      <vt:lpstr>Cable installation</vt:lpstr>
      <vt:lpstr>Bad Examples</vt:lpstr>
      <vt:lpstr>Cable installation</vt:lpstr>
      <vt:lpstr>Bad Examples</vt:lpstr>
      <vt:lpstr>Bad Examples</vt:lpstr>
      <vt:lpstr>Bad examples – what’s wrong?</vt:lpstr>
      <vt:lpstr>Additonal Sensors</vt:lpstr>
      <vt:lpstr>Temperature sensors</vt:lpstr>
      <vt:lpstr>MST</vt:lpstr>
      <vt:lpstr>MST</vt:lpstr>
      <vt:lpstr>WLS</vt:lpstr>
    </vt:vector>
  </TitlesOfParts>
  <Company>SAAB Marine Elecronics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josand</dc:creator>
  <cp:lastModifiedBy>hhjortsberg</cp:lastModifiedBy>
  <cp:revision>82</cp:revision>
  <cp:lastPrinted>2001-01-11T06:42:40Z</cp:lastPrinted>
  <dcterms:created xsi:type="dcterms:W3CDTF">2009-05-18T12:38:47Z</dcterms:created>
  <dcterms:modified xsi:type="dcterms:W3CDTF">2012-06-14T11:44:12Z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roved">
    <vt:lpwstr>GD</vt:lpwstr>
  </property>
  <property fmtid="{D5CDD505-2E9C-101B-9397-08002B2CF9AE}" pid="3" name="IssuedBy">
    <vt:lpwstr>Violeta Lipic</vt:lpwstr>
  </property>
  <property fmtid="{D5CDD505-2E9C-101B-9397-08002B2CF9AE}" pid="4" name="DeptIssuing">
    <vt:lpwstr>GD-VL</vt:lpwstr>
  </property>
  <property fmtid="{D5CDD505-2E9C-101B-9397-08002B2CF9AE}" pid="5" name="Issue">
    <vt:lpwstr>1</vt:lpwstr>
  </property>
  <property fmtid="{D5CDD505-2E9C-101B-9397-08002B2CF9AE}" pid="6" name="DocumentType">
    <vt:lpwstr> </vt:lpwstr>
  </property>
  <property fmtid="{D5CDD505-2E9C-101B-9397-08002B2CF9AE}" pid="7" name="InfoClass">
    <vt:lpwstr>I</vt:lpwstr>
  </property>
  <property fmtid="{D5CDD505-2E9C-101B-9397-08002B2CF9AE}" pid="8" name="Date">
    <vt:lpwstr>2007-01-26</vt:lpwstr>
  </property>
  <property fmtid="{D5CDD505-2E9C-101B-9397-08002B2CF9AE}" pid="9" name="Time">
    <vt:lpwstr>16:10</vt:lpwstr>
  </property>
  <property fmtid="{D5CDD505-2E9C-101B-9397-08002B2CF9AE}" pid="10" name="TitleIssuer">
    <vt:lpwstr>System Developer</vt:lpwstr>
  </property>
  <property fmtid="{D5CDD505-2E9C-101B-9397-08002B2CF9AE}" pid="11" name="Phone">
    <vt:lpwstr>+46 31 337 07 32</vt:lpwstr>
  </property>
  <property fmtid="{D5CDD505-2E9C-101B-9397-08002B2CF9AE}" pid="12" name="Email">
    <vt:lpwstr>violeta.lipic@emersonprocess.com</vt:lpwstr>
  </property>
  <property fmtid="{D5CDD505-2E9C-101B-9397-08002B2CF9AE}" pid="13" name="HardCopy">
    <vt:lpwstr>True</vt:lpwstr>
  </property>
  <property fmtid="{D5CDD505-2E9C-101B-9397-08002B2CF9AE}" pid="14" name="Keywords">
    <vt:lpwstr>&amp;nbsp;</vt:lpwstr>
  </property>
  <property fmtid="{D5CDD505-2E9C-101B-9397-08002B2CF9AE}" pid="15" name="StoredAt">
    <vt:lpwstr> </vt:lpwstr>
  </property>
  <property fmtid="{D5CDD505-2E9C-101B-9397-08002B2CF9AE}" pid="16" name="RegNo">
    <vt:lpwstr> </vt:lpwstr>
  </property>
</Properties>
</file>